
<file path=[Content_Types].xml><?xml version="1.0" encoding="utf-8"?>
<Types xmlns="http://schemas.openxmlformats.org/package/2006/content-types">
  <Default Extension="jpeg" ContentType="image/jpeg"/>
  <Default Extension="jpg" ContentType="image/pn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69" r:id="rId4"/>
    <p:sldId id="257" r:id="rId5"/>
    <p:sldId id="258" r:id="rId6"/>
    <p:sldId id="259" r:id="rId7"/>
    <p:sldId id="261" r:id="rId8"/>
    <p:sldId id="263" r:id="rId9"/>
    <p:sldId id="264" r:id="rId10"/>
    <p:sldId id="265" r:id="rId11"/>
    <p:sldId id="270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77366"/>
  </p:normalViewPr>
  <p:slideViewPr>
    <p:cSldViewPr snapToGrid="0">
      <p:cViewPr varScale="1">
        <p:scale>
          <a:sx n="97" d="100"/>
          <a:sy n="97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E929F3-E039-481A-977C-E42E8DD4F5C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26D2C-D446-448D-8BE4-ABDCAD677681}">
      <dgm:prSet/>
      <dgm:spPr/>
      <dgm:t>
        <a:bodyPr/>
        <a:lstStyle/>
        <a:p>
          <a:r>
            <a:rPr kumimoji="1" lang="en-GB" dirty="0"/>
            <a:t>The result of DQN may vary due to the different environment set up</a:t>
          </a:r>
          <a:endParaRPr lang="en-US" dirty="0"/>
        </a:p>
      </dgm:t>
    </dgm:pt>
    <dgm:pt modelId="{9E93FC7F-F977-46EE-A250-4DFAB6E75238}" type="parTrans" cxnId="{10586E2A-808E-4CAD-AE99-F942D94CA14E}">
      <dgm:prSet/>
      <dgm:spPr/>
      <dgm:t>
        <a:bodyPr/>
        <a:lstStyle/>
        <a:p>
          <a:endParaRPr lang="en-US"/>
        </a:p>
      </dgm:t>
    </dgm:pt>
    <dgm:pt modelId="{6FB57D40-F27B-4362-BA66-37CE9EF6CB58}" type="sibTrans" cxnId="{10586E2A-808E-4CAD-AE99-F942D94CA14E}">
      <dgm:prSet/>
      <dgm:spPr/>
      <dgm:t>
        <a:bodyPr/>
        <a:lstStyle/>
        <a:p>
          <a:endParaRPr lang="en-US"/>
        </a:p>
      </dgm:t>
    </dgm:pt>
    <dgm:pt modelId="{A1471694-7CCA-46FF-9474-E366A8A8DB0F}">
      <dgm:prSet/>
      <dgm:spPr/>
      <dgm:t>
        <a:bodyPr/>
        <a:lstStyle/>
        <a:p>
          <a:r>
            <a:rPr kumimoji="1" lang="en-GB" dirty="0"/>
            <a:t>Multi-intersection does not mean multi agent algorithm is applied, is a future work.</a:t>
          </a:r>
          <a:endParaRPr lang="en-US" dirty="0"/>
        </a:p>
      </dgm:t>
    </dgm:pt>
    <dgm:pt modelId="{26C28B3A-674D-4B02-9C05-3FB7E5EAEABE}" type="parTrans" cxnId="{5E2E13D7-C8B6-4AC5-A338-ACF9D68F9C37}">
      <dgm:prSet/>
      <dgm:spPr/>
      <dgm:t>
        <a:bodyPr/>
        <a:lstStyle/>
        <a:p>
          <a:endParaRPr lang="en-US"/>
        </a:p>
      </dgm:t>
    </dgm:pt>
    <dgm:pt modelId="{1E6B7932-1077-4FB6-9619-76FD18FA9639}" type="sibTrans" cxnId="{5E2E13D7-C8B6-4AC5-A338-ACF9D68F9C37}">
      <dgm:prSet/>
      <dgm:spPr/>
      <dgm:t>
        <a:bodyPr/>
        <a:lstStyle/>
        <a:p>
          <a:endParaRPr lang="en-US"/>
        </a:p>
      </dgm:t>
    </dgm:pt>
    <dgm:pt modelId="{AA121693-112E-BF4F-A539-C49056490504}">
      <dgm:prSet/>
      <dgm:spPr/>
      <dgm:t>
        <a:bodyPr/>
        <a:lstStyle/>
        <a:p>
          <a:r>
            <a:rPr lang="en-GB" altLang="zh-CN" dirty="0"/>
            <a:t>DQN may be sensitive to parameters – many parameters tested</a:t>
          </a:r>
          <a:endParaRPr lang="zh-CN" altLang="en-US" dirty="0"/>
        </a:p>
      </dgm:t>
    </dgm:pt>
    <dgm:pt modelId="{7E8D6B43-BAA8-7E40-8F99-6E9BBDCCF4D8}" type="parTrans" cxnId="{75A57E23-3F58-B44D-88FA-216704D85A1A}">
      <dgm:prSet/>
      <dgm:spPr/>
      <dgm:t>
        <a:bodyPr/>
        <a:lstStyle/>
        <a:p>
          <a:endParaRPr lang="zh-CN" altLang="en-US"/>
        </a:p>
      </dgm:t>
    </dgm:pt>
    <dgm:pt modelId="{B4426BDC-32A5-9240-B501-96A83A9F75AD}" type="sibTrans" cxnId="{75A57E23-3F58-B44D-88FA-216704D85A1A}">
      <dgm:prSet/>
      <dgm:spPr/>
      <dgm:t>
        <a:bodyPr/>
        <a:lstStyle/>
        <a:p>
          <a:endParaRPr lang="zh-CN" altLang="en-US"/>
        </a:p>
      </dgm:t>
    </dgm:pt>
    <dgm:pt modelId="{BA507259-E683-2D44-8417-D547B1B263E0}" type="pres">
      <dgm:prSet presAssocID="{E7E929F3-E039-481A-977C-E42E8DD4F5C1}" presName="linear" presStyleCnt="0">
        <dgm:presLayoutVars>
          <dgm:animLvl val="lvl"/>
          <dgm:resizeHandles val="exact"/>
        </dgm:presLayoutVars>
      </dgm:prSet>
      <dgm:spPr/>
    </dgm:pt>
    <dgm:pt modelId="{C04C9C70-202E-2C4A-9AF1-F6BA4DA53BDB}" type="pres">
      <dgm:prSet presAssocID="{DF426D2C-D446-448D-8BE4-ABDCAD6776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0AE3C0C-F251-5C4B-BCB8-6B6E9BF08403}" type="pres">
      <dgm:prSet presAssocID="{6FB57D40-F27B-4362-BA66-37CE9EF6CB58}" presName="spacer" presStyleCnt="0"/>
      <dgm:spPr/>
    </dgm:pt>
    <dgm:pt modelId="{70E3B288-D694-AB48-BD60-357C2B86BCBC}" type="pres">
      <dgm:prSet presAssocID="{AA121693-112E-BF4F-A539-C4905649050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BF774FB-9A76-C74A-BEE1-FCA1EBF5D262}" type="pres">
      <dgm:prSet presAssocID="{B4426BDC-32A5-9240-B501-96A83A9F75AD}" presName="spacer" presStyleCnt="0"/>
      <dgm:spPr/>
    </dgm:pt>
    <dgm:pt modelId="{4B48E5C0-7382-8947-8E3B-E81EE0832682}" type="pres">
      <dgm:prSet presAssocID="{A1471694-7CCA-46FF-9474-E366A8A8DB0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5A57E23-3F58-B44D-88FA-216704D85A1A}" srcId="{E7E929F3-E039-481A-977C-E42E8DD4F5C1}" destId="{AA121693-112E-BF4F-A539-C49056490504}" srcOrd="1" destOrd="0" parTransId="{7E8D6B43-BAA8-7E40-8F99-6E9BBDCCF4D8}" sibTransId="{B4426BDC-32A5-9240-B501-96A83A9F75AD}"/>
    <dgm:cxn modelId="{43D92828-80F8-1246-A073-02F66B767387}" type="presOf" srcId="{E7E929F3-E039-481A-977C-E42E8DD4F5C1}" destId="{BA507259-E683-2D44-8417-D547B1B263E0}" srcOrd="0" destOrd="0" presId="urn:microsoft.com/office/officeart/2005/8/layout/vList2"/>
    <dgm:cxn modelId="{10586E2A-808E-4CAD-AE99-F942D94CA14E}" srcId="{E7E929F3-E039-481A-977C-E42E8DD4F5C1}" destId="{DF426D2C-D446-448D-8BE4-ABDCAD677681}" srcOrd="0" destOrd="0" parTransId="{9E93FC7F-F977-46EE-A250-4DFAB6E75238}" sibTransId="{6FB57D40-F27B-4362-BA66-37CE9EF6CB58}"/>
    <dgm:cxn modelId="{59F3EDC6-E39C-D44D-A045-BD07C2030C42}" type="presOf" srcId="{A1471694-7CCA-46FF-9474-E366A8A8DB0F}" destId="{4B48E5C0-7382-8947-8E3B-E81EE0832682}" srcOrd="0" destOrd="0" presId="urn:microsoft.com/office/officeart/2005/8/layout/vList2"/>
    <dgm:cxn modelId="{5E2E13D7-C8B6-4AC5-A338-ACF9D68F9C37}" srcId="{E7E929F3-E039-481A-977C-E42E8DD4F5C1}" destId="{A1471694-7CCA-46FF-9474-E366A8A8DB0F}" srcOrd="2" destOrd="0" parTransId="{26C28B3A-674D-4B02-9C05-3FB7E5EAEABE}" sibTransId="{1E6B7932-1077-4FB6-9619-76FD18FA9639}"/>
    <dgm:cxn modelId="{E1B1B8E2-FDF0-B941-8EBF-44799CF9E41D}" type="presOf" srcId="{AA121693-112E-BF4F-A539-C49056490504}" destId="{70E3B288-D694-AB48-BD60-357C2B86BCBC}" srcOrd="0" destOrd="0" presId="urn:microsoft.com/office/officeart/2005/8/layout/vList2"/>
    <dgm:cxn modelId="{9B804AFD-FCEF-4345-8AFA-8BADFCB3D043}" type="presOf" srcId="{DF426D2C-D446-448D-8BE4-ABDCAD677681}" destId="{C04C9C70-202E-2C4A-9AF1-F6BA4DA53BDB}" srcOrd="0" destOrd="0" presId="urn:microsoft.com/office/officeart/2005/8/layout/vList2"/>
    <dgm:cxn modelId="{EFE7A9E7-0732-3B4C-94F8-A0BD0EA0CD8D}" type="presParOf" srcId="{BA507259-E683-2D44-8417-D547B1B263E0}" destId="{C04C9C70-202E-2C4A-9AF1-F6BA4DA53BDB}" srcOrd="0" destOrd="0" presId="urn:microsoft.com/office/officeart/2005/8/layout/vList2"/>
    <dgm:cxn modelId="{4B17D81D-8A3C-9740-B0B8-32107AF79E36}" type="presParOf" srcId="{BA507259-E683-2D44-8417-D547B1B263E0}" destId="{70AE3C0C-F251-5C4B-BCB8-6B6E9BF08403}" srcOrd="1" destOrd="0" presId="urn:microsoft.com/office/officeart/2005/8/layout/vList2"/>
    <dgm:cxn modelId="{B0040F19-19D2-E243-A7BE-1DCDA5BE141B}" type="presParOf" srcId="{BA507259-E683-2D44-8417-D547B1B263E0}" destId="{70E3B288-D694-AB48-BD60-357C2B86BCBC}" srcOrd="2" destOrd="0" presId="urn:microsoft.com/office/officeart/2005/8/layout/vList2"/>
    <dgm:cxn modelId="{C01B9BB8-9866-7345-885E-AAA7FD60ACC3}" type="presParOf" srcId="{BA507259-E683-2D44-8417-D547B1B263E0}" destId="{3BF774FB-9A76-C74A-BEE1-FCA1EBF5D262}" srcOrd="3" destOrd="0" presId="urn:microsoft.com/office/officeart/2005/8/layout/vList2"/>
    <dgm:cxn modelId="{BC5517E9-BD9F-B346-B4B3-7B92016CA47E}" type="presParOf" srcId="{BA507259-E683-2D44-8417-D547B1B263E0}" destId="{4B48E5C0-7382-8947-8E3B-E81EE083268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C9C70-202E-2C4A-9AF1-F6BA4DA53BDB}">
      <dsp:nvSpPr>
        <dsp:cNvPr id="0" name=""/>
        <dsp:cNvSpPr/>
      </dsp:nvSpPr>
      <dsp:spPr>
        <a:xfrm>
          <a:off x="0" y="162067"/>
          <a:ext cx="9798269" cy="524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GB" sz="2300" kern="1200" dirty="0"/>
            <a:t>The result of DQN may vary due to the different environment set up</a:t>
          </a:r>
          <a:endParaRPr lang="en-US" sz="2300" kern="1200" dirty="0"/>
        </a:p>
      </dsp:txBody>
      <dsp:txXfrm>
        <a:off x="25616" y="187683"/>
        <a:ext cx="9747037" cy="473513"/>
      </dsp:txXfrm>
    </dsp:sp>
    <dsp:sp modelId="{70E3B288-D694-AB48-BD60-357C2B86BCBC}">
      <dsp:nvSpPr>
        <dsp:cNvPr id="0" name=""/>
        <dsp:cNvSpPr/>
      </dsp:nvSpPr>
      <dsp:spPr>
        <a:xfrm>
          <a:off x="0" y="753052"/>
          <a:ext cx="9798269" cy="524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300" kern="1200" dirty="0"/>
            <a:t>DQN may be sensitive to parameters – many parameters tested</a:t>
          </a:r>
          <a:endParaRPr lang="zh-CN" altLang="en-US" sz="2300" kern="1200" dirty="0"/>
        </a:p>
      </dsp:txBody>
      <dsp:txXfrm>
        <a:off x="25616" y="778668"/>
        <a:ext cx="9747037" cy="473513"/>
      </dsp:txXfrm>
    </dsp:sp>
    <dsp:sp modelId="{4B48E5C0-7382-8947-8E3B-E81EE0832682}">
      <dsp:nvSpPr>
        <dsp:cNvPr id="0" name=""/>
        <dsp:cNvSpPr/>
      </dsp:nvSpPr>
      <dsp:spPr>
        <a:xfrm>
          <a:off x="0" y="1344037"/>
          <a:ext cx="9798269" cy="524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GB" sz="2300" kern="1200" dirty="0"/>
            <a:t>Multi-intersection does not mean multi agent algorithm is applied, is a future work.</a:t>
          </a:r>
          <a:endParaRPr lang="en-US" sz="2300" kern="1200" dirty="0"/>
        </a:p>
      </dsp:txBody>
      <dsp:txXfrm>
        <a:off x="25616" y="1369653"/>
        <a:ext cx="9747037" cy="473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B06C4-7E92-AF4E-9E34-43FFCC79899B}" type="datetimeFigureOut">
              <a:rPr kumimoji="1" lang="zh-CN" altLang="en-US" smtClean="0"/>
              <a:t>2024/3/4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DCDB2-1C71-574F-837F-54CFA35986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072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DCDB2-1C71-574F-837F-54CFA359861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98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GB" altLang="zh-CN" dirty="0"/>
              <a:t>Traffic lane with no vehicle has a green phase, but at the same time, another lane with lots of vehicles has red light</a:t>
            </a:r>
          </a:p>
          <a:p>
            <a:pPr marL="171450" indent="-171450">
              <a:buFontTx/>
              <a:buChar char="-"/>
            </a:pPr>
            <a:r>
              <a:rPr kumimoji="1" lang="en-GB" altLang="zh-CN" dirty="0"/>
              <a:t>Change not based on the road situation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DCDB2-1C71-574F-837F-54CFA359861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1412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CN" dirty="0"/>
              <a:t>Starts in initial state in a specific environment; </a:t>
            </a:r>
          </a:p>
          <a:p>
            <a:r>
              <a:rPr kumimoji="1" lang="en-GB" altLang="zh-CN" dirty="0"/>
              <a:t>take observation in each state and choose an action from action space and take this action to go to next state. </a:t>
            </a:r>
          </a:p>
          <a:p>
            <a:r>
              <a:rPr kumimoji="1" lang="en-GB" altLang="zh-CN" dirty="0"/>
              <a:t>Every time agent select an action will give it a reward to evaluate how good is taking this action.</a:t>
            </a:r>
          </a:p>
          <a:p>
            <a:r>
              <a:rPr kumimoji="1" lang="en-GB" altLang="zh-CN" dirty="0"/>
              <a:t>Agent learns from the previous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experience</a:t>
            </a:r>
            <a:r>
              <a:rPr kumimoji="1" lang="en-GB" altLang="zh-CN" dirty="0"/>
              <a:t>.</a:t>
            </a:r>
          </a:p>
          <a:p>
            <a:r>
              <a:rPr kumimoji="1" lang="en-GB" altLang="zh-CN" dirty="0"/>
              <a:t>what is a policy</a:t>
            </a:r>
          </a:p>
          <a:p>
            <a:r>
              <a:rPr kumimoji="1" lang="en-GB" altLang="zh-CN" dirty="0"/>
              <a:t>Policy gives ideas to agent on how to select an action; </a:t>
            </a:r>
          </a:p>
          <a:p>
            <a:r>
              <a:rPr kumimoji="1" lang="en-GB" altLang="zh-CN" dirty="0"/>
              <a:t>the reason to update it is to allow agent get better rewards in future step to satisfy the goal RL.</a:t>
            </a:r>
          </a:p>
          <a:p>
            <a:r>
              <a:rPr kumimoji="1" lang="en-GB" altLang="zh-CN" dirty="0"/>
              <a:t>Goal of RL is maximised total rewards.</a:t>
            </a:r>
          </a:p>
          <a:p>
            <a:endParaRPr kumimoji="1" lang="en-GB" altLang="zh-CN" dirty="0"/>
          </a:p>
          <a:p>
            <a:r>
              <a:rPr kumimoji="1" lang="en-GB" altLang="zh-CN" dirty="0"/>
              <a:t>- Bellman equation: V* optimal value function; agent takes an action have the highest value of next state.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DCDB2-1C71-574F-837F-54CFA359861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1732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CN" dirty="0"/>
              <a:t>RL to make agent have a better performance in an environment.</a:t>
            </a:r>
          </a:p>
          <a:p>
            <a:endParaRPr kumimoji="1" lang="en-GB" altLang="zh-CN" dirty="0"/>
          </a:p>
          <a:p>
            <a:r>
              <a:rPr kumimoji="1" lang="en-US" altLang="zh-CN" dirty="0"/>
              <a:t>Q-learning:</a:t>
            </a:r>
            <a:r>
              <a:rPr kumimoji="1" lang="zh-CN" altLang="en-US" dirty="0"/>
              <a:t> </a:t>
            </a:r>
            <a:r>
              <a:rPr kumimoji="1" lang="en-US" altLang="zh-CN" dirty="0"/>
              <a:t>try lots of action, even it is wrong to learn an optimal policy; stores lots of (SARS) pairs; Q-value expected reward of taking an action in a state.</a:t>
            </a:r>
            <a:endParaRPr kumimoji="1" lang="en-GB" altLang="zh-CN" dirty="0"/>
          </a:p>
          <a:p>
            <a:endParaRPr kumimoji="1" lang="en-GB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DCDB2-1C71-574F-837F-54CFA359861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1255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DCDB2-1C71-574F-837F-54CFA359861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5929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DCDB2-1C71-574F-837F-54CFA359861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052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DCDB2-1C71-574F-837F-54CFA359861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5095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DCDB2-1C71-574F-837F-54CFA359861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7030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DCDB2-1C71-574F-837F-54CFA359861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9556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ov"/><Relationship Id="rId7" Type="http://schemas.openxmlformats.org/officeDocument/2006/relationships/image" Target="../media/image1.jpe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005E6-F7C6-25D2-8492-6986B927E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R</a:t>
            </a:r>
            <a:r>
              <a:rPr kumimoji="1" lang="en-GB" altLang="zh-CN" dirty="0" err="1"/>
              <a:t>einforcement</a:t>
            </a:r>
            <a:r>
              <a:rPr kumimoji="1" lang="en-US" altLang="zh-CN" dirty="0"/>
              <a:t> </a:t>
            </a:r>
            <a:r>
              <a:rPr kumimoji="1" lang="en-GB" altLang="zh-CN" dirty="0"/>
              <a:t>learning</a:t>
            </a:r>
            <a:r>
              <a:rPr kumimoji="1" lang="en-US" altLang="zh-CN" dirty="0"/>
              <a:t> </a:t>
            </a:r>
            <a:r>
              <a:rPr kumimoji="1" lang="en-GB" altLang="zh-CN" dirty="0"/>
              <a:t>for</a:t>
            </a:r>
            <a:r>
              <a:rPr kumimoji="1" lang="en-US" altLang="zh-CN" dirty="0"/>
              <a:t> </a:t>
            </a:r>
            <a:r>
              <a:rPr kumimoji="1" lang="en-GB" altLang="zh-CN" dirty="0"/>
              <a:t>adaptive</a:t>
            </a:r>
            <a:r>
              <a:rPr kumimoji="1" lang="en-US" altLang="zh-CN" dirty="0"/>
              <a:t> </a:t>
            </a:r>
            <a:r>
              <a:rPr kumimoji="1" lang="en-GB" altLang="zh-CN" dirty="0"/>
              <a:t>traffic</a:t>
            </a:r>
            <a:r>
              <a:rPr kumimoji="1" lang="en-US" altLang="zh-CN" dirty="0"/>
              <a:t> </a:t>
            </a:r>
            <a:r>
              <a:rPr kumimoji="1" lang="en-GB" altLang="zh-CN" dirty="0"/>
              <a:t>light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93129D-E1B2-2340-F937-4273FF300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kumimoji="1" lang="en-GB" altLang="zh-CN" dirty="0" err="1">
                <a:solidFill>
                  <a:schemeClr val="bg1"/>
                </a:solidFill>
              </a:rPr>
              <a:t>Yanlin</a:t>
            </a:r>
            <a:r>
              <a:rPr kumimoji="1" lang="en-GB" altLang="zh-CN" dirty="0">
                <a:solidFill>
                  <a:schemeClr val="bg1"/>
                </a:solidFill>
              </a:rPr>
              <a:t> Yu</a:t>
            </a:r>
          </a:p>
          <a:p>
            <a:pPr algn="ctr"/>
            <a:r>
              <a:rPr kumimoji="1" lang="en-GB" altLang="zh-CN" dirty="0">
                <a:solidFill>
                  <a:schemeClr val="bg1"/>
                </a:solidFill>
              </a:rPr>
              <a:t>Supervisor: Giovanni </a:t>
            </a:r>
            <a:r>
              <a:rPr kumimoji="1" lang="en-GB" altLang="zh-CN" dirty="0" err="1">
                <a:solidFill>
                  <a:schemeClr val="bg1"/>
                </a:solidFill>
              </a:rPr>
              <a:t>montana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756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7CC92E-6949-57CC-D1CD-390B23470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71951"/>
            <a:ext cx="4273551" cy="1256812"/>
          </a:xfrm>
        </p:spPr>
        <p:txBody>
          <a:bodyPr>
            <a:normAutofit/>
          </a:bodyPr>
          <a:lstStyle/>
          <a:p>
            <a:r>
              <a:rPr kumimoji="1" lang="en-GB" altLang="zh-CN" dirty="0"/>
              <a:t>Limitation</a:t>
            </a:r>
            <a:endParaRPr kumimoji="1" lang="zh-CN" altLang="en-US" dirty="0"/>
          </a:p>
        </p:txBody>
      </p:sp>
      <p:graphicFrame>
        <p:nvGraphicFramePr>
          <p:cNvPr id="11" name="内容占位符 2">
            <a:extLst>
              <a:ext uri="{FF2B5EF4-FFF2-40B4-BE49-F238E27FC236}">
                <a16:creationId xmlns:a16="http://schemas.microsoft.com/office/drawing/2014/main" id="{95EF0FFD-CCB8-0EAA-F6D6-192A84AB9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5724362"/>
              </p:ext>
            </p:extLst>
          </p:nvPr>
        </p:nvGraphicFramePr>
        <p:xfrm>
          <a:off x="1143000" y="1398150"/>
          <a:ext cx="9798269" cy="2030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标题 1">
            <a:extLst>
              <a:ext uri="{FF2B5EF4-FFF2-40B4-BE49-F238E27FC236}">
                <a16:creationId xmlns:a16="http://schemas.microsoft.com/office/drawing/2014/main" id="{D17F0181-5CDC-FC80-D0DC-D41B1F96DC41}"/>
              </a:ext>
            </a:extLst>
          </p:cNvPr>
          <p:cNvSpPr txBox="1">
            <a:spLocks/>
          </p:cNvSpPr>
          <p:nvPr/>
        </p:nvSpPr>
        <p:spPr>
          <a:xfrm>
            <a:off x="1141412" y="3429000"/>
            <a:ext cx="5201581" cy="1126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6B5C3FE-1263-E48D-06A2-AB4859E37165}"/>
              </a:ext>
            </a:extLst>
          </p:cNvPr>
          <p:cNvSpPr txBox="1">
            <a:spLocks/>
          </p:cNvSpPr>
          <p:nvPr/>
        </p:nvSpPr>
        <p:spPr>
          <a:xfrm>
            <a:off x="1141412" y="4445736"/>
            <a:ext cx="9798269" cy="2140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1800" dirty="0"/>
          </a:p>
        </p:txBody>
      </p:sp>
      <p:pic>
        <p:nvPicPr>
          <p:cNvPr id="5" name="图片 4" descr="图表, 直方图&#10;&#10;描述已自动生成">
            <a:extLst>
              <a:ext uri="{FF2B5EF4-FFF2-40B4-BE49-F238E27FC236}">
                <a16:creationId xmlns:a16="http://schemas.microsoft.com/office/drawing/2014/main" id="{EDA0B502-5112-C736-1C07-186833C53D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0546" y="3747432"/>
            <a:ext cx="4078752" cy="1856916"/>
          </a:xfrm>
          <a:prstGeom prst="rect">
            <a:avLst/>
          </a:prstGeom>
        </p:spPr>
      </p:pic>
      <p:pic>
        <p:nvPicPr>
          <p:cNvPr id="9" name="图片 8" descr="图表, 直方图&#10;&#10;描述已自动生成">
            <a:extLst>
              <a:ext uri="{FF2B5EF4-FFF2-40B4-BE49-F238E27FC236}">
                <a16:creationId xmlns:a16="http://schemas.microsoft.com/office/drawing/2014/main" id="{090ABCC1-5AB8-DA31-F188-4AD9CE1751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1412" y="3747433"/>
            <a:ext cx="4082400" cy="185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65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BC26E-9707-4047-E02D-45F2B00CA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61390"/>
            <a:ext cx="5257800" cy="927651"/>
          </a:xfrm>
        </p:spPr>
        <p:txBody>
          <a:bodyPr/>
          <a:lstStyle/>
          <a:p>
            <a:r>
              <a:rPr kumimoji="1" lang="en-GB" altLang="zh-CN" dirty="0"/>
              <a:t>Project Management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CBC6E2-B32F-E750-888D-813BEA1D4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478157"/>
            <a:ext cx="9905999" cy="4253949"/>
          </a:xfrm>
        </p:spPr>
        <p:txBody>
          <a:bodyPr/>
          <a:lstStyle/>
          <a:p>
            <a:r>
              <a:rPr kumimoji="1" lang="en-GB" altLang="zh-CN" dirty="0"/>
              <a:t>Project went well, all occurred difficulties have a solution given to it.</a:t>
            </a:r>
          </a:p>
          <a:p>
            <a:r>
              <a:rPr kumimoji="1" lang="en-GB" altLang="zh-CN" dirty="0"/>
              <a:t>RL Environment is hard to set up generally; Many tests on environment to verify it can work properly.</a:t>
            </a:r>
          </a:p>
          <a:p>
            <a:r>
              <a:rPr kumimoji="1" lang="en-GB" altLang="zh-CN" dirty="0"/>
              <a:t>Learning efficiency was not good. Prioritised experienced replay was added to help improve the efficiency.</a:t>
            </a:r>
          </a:p>
          <a:p>
            <a:endParaRPr kumimoji="1" lang="en-GB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587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D1FE9-4A55-60E9-A2FD-75F48387B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46" y="875425"/>
            <a:ext cx="6262006" cy="842420"/>
          </a:xfrm>
        </p:spPr>
        <p:txBody>
          <a:bodyPr>
            <a:noAutofit/>
          </a:bodyPr>
          <a:lstStyle/>
          <a:p>
            <a:r>
              <a:rPr kumimoji="1" lang="en-GB" altLang="zh-CN" dirty="0"/>
              <a:t>Future work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C0848A-0711-BDBF-F373-247DC62CC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046" y="2767948"/>
            <a:ext cx="9845676" cy="2093913"/>
          </a:xfrm>
        </p:spPr>
        <p:txBody>
          <a:bodyPr>
            <a:noAutofit/>
          </a:bodyPr>
          <a:lstStyle/>
          <a:p>
            <a:r>
              <a:rPr kumimoji="1" lang="en-US" altLang="zh-CN" dirty="0"/>
              <a:t>More general environment, more traffic roles and conditions</a:t>
            </a:r>
          </a:p>
          <a:p>
            <a:r>
              <a:rPr kumimoji="1" lang="en-GB" altLang="zh-CN" dirty="0"/>
              <a:t>Multiagent algorithms can be applied further, for example, game theory.</a:t>
            </a:r>
          </a:p>
          <a:p>
            <a:r>
              <a:rPr kumimoji="1" lang="en-GB" altLang="zh-CN" dirty="0"/>
              <a:t>Try different algorithms on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47830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B17B2-70CF-0310-91BB-8C658CD3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92547"/>
            <a:ext cx="4019166" cy="863441"/>
          </a:xfrm>
        </p:spPr>
        <p:txBody>
          <a:bodyPr/>
          <a:lstStyle/>
          <a:p>
            <a:r>
              <a:rPr kumimoji="1" lang="en-US" altLang="zh-CN" dirty="0"/>
              <a:t>Why this Topic?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C5B9FC-18CD-031B-3712-6A599B7F4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6363"/>
            <a:ext cx="9905999" cy="4466898"/>
          </a:xfrm>
        </p:spPr>
        <p:txBody>
          <a:bodyPr/>
          <a:lstStyle/>
          <a:p>
            <a:r>
              <a:rPr kumimoji="1" lang="en-GB" altLang="zh-CN" dirty="0"/>
              <a:t>Increasing number of vehicles  travel on roads. Traffic lights cannot set properly, which leads to more traffic jam.</a:t>
            </a:r>
          </a:p>
          <a:p>
            <a:r>
              <a:rPr kumimoji="1" lang="en-GB" altLang="zh-CN" dirty="0"/>
              <a:t>Traffic lights are currently set on fixed timings. </a:t>
            </a:r>
          </a:p>
          <a:p>
            <a:r>
              <a:rPr kumimoji="1" lang="en-GB" altLang="zh-CN" dirty="0"/>
              <a:t>Adaptive</a:t>
            </a:r>
            <a:r>
              <a:rPr kumimoji="1" lang="en-US" altLang="zh-CN" dirty="0"/>
              <a:t> </a:t>
            </a:r>
            <a:r>
              <a:rPr kumimoji="1" lang="en-GB" altLang="zh-CN" dirty="0"/>
              <a:t>traffic</a:t>
            </a:r>
            <a:r>
              <a:rPr kumimoji="1" lang="en-US" altLang="zh-CN" dirty="0"/>
              <a:t> </a:t>
            </a:r>
            <a:r>
              <a:rPr kumimoji="1" lang="en-GB" altLang="zh-CN" dirty="0"/>
              <a:t>lights</a:t>
            </a:r>
            <a:r>
              <a:rPr kumimoji="1" lang="en-US" altLang="zh-CN" dirty="0"/>
              <a:t> </a:t>
            </a:r>
            <a:r>
              <a:rPr kumimoji="1" lang="en-GB" altLang="zh-CN" dirty="0"/>
              <a:t>can help improve this situation.</a:t>
            </a:r>
          </a:p>
          <a:p>
            <a:r>
              <a:rPr kumimoji="1" lang="en-GB" altLang="zh-CN" dirty="0"/>
              <a:t>Reinforcement learning can be used on traffic lights to make better decisions in different situations.</a:t>
            </a:r>
          </a:p>
        </p:txBody>
      </p:sp>
    </p:spTree>
    <p:extLst>
      <p:ext uri="{BB962C8B-B14F-4D97-AF65-F5344CB8AC3E}">
        <p14:creationId xmlns:p14="http://schemas.microsoft.com/office/powerpoint/2010/main" val="1007574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2C720-7539-D214-99BB-286976550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kumimoji="1" lang="en-GB" altLang="zh-CN" dirty="0"/>
              <a:t>How Reinforcement Learning works</a:t>
            </a:r>
            <a:endParaRPr kumimoji="1" lang="zh-CN" alt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81713DC-8898-A4BA-5DA4-FD62351AB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865" y="2708423"/>
            <a:ext cx="4689234" cy="205249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36C6F9-B8B0-8A23-C292-79B111766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712" y="3988234"/>
            <a:ext cx="4960748" cy="225124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altLang="zh-CN" sz="1000" i="0" dirty="0">
                <a:effectLst/>
                <a:latin typeface="Google Sans"/>
              </a:rPr>
              <a:t>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B63ECE-B242-BA1E-259F-AC2B33198E95}"/>
              </a:ext>
            </a:extLst>
          </p:cNvPr>
          <p:cNvSpPr txBox="1"/>
          <p:nvPr/>
        </p:nvSpPr>
        <p:spPr>
          <a:xfrm>
            <a:off x="1546538" y="1699676"/>
            <a:ext cx="5663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2400" dirty="0"/>
              <a:t>GOAL: </a:t>
            </a:r>
            <a:r>
              <a:rPr lang="en-GB" altLang="zh-CN" sz="2400" dirty="0">
                <a:effectLst/>
                <a:latin typeface="CMR10"/>
              </a:rPr>
              <a:t>maximize a numerical reward signal </a:t>
            </a:r>
            <a:endParaRPr lang="en-GB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6305AB8-2D47-A44D-F473-900EFFA8ED3C}"/>
                  </a:ext>
                </a:extLst>
              </p:cNvPr>
              <p:cNvSpPr txBox="1"/>
              <p:nvPr/>
            </p:nvSpPr>
            <p:spPr>
              <a:xfrm>
                <a:off x="5830647" y="2729588"/>
                <a:ext cx="6361353" cy="2280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GB" altLang="zh-CN" sz="2000" dirty="0">
                    <a:solidFill>
                      <a:schemeClr val="tx1"/>
                    </a:solidFill>
                  </a:rPr>
                  <a:t>S: is a set of states, called state space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GB" altLang="zh-CN" sz="2000" dirty="0">
                    <a:solidFill>
                      <a:schemeClr val="tx1"/>
                    </a:solidFill>
                  </a:rPr>
                  <a:t>A: </a:t>
                </a:r>
                <a:r>
                  <a:rPr lang="en-GB" altLang="zh-CN" sz="2000" b="0" i="0" dirty="0">
                    <a:solidFill>
                      <a:schemeClr val="tx1"/>
                    </a:solidFill>
                    <a:effectLst/>
                  </a:rPr>
                  <a:t>is a set of actions, called the </a:t>
                </a:r>
                <a:r>
                  <a:rPr lang="en-GB" altLang="zh-CN" sz="2000" b="0" i="1" dirty="0">
                    <a:solidFill>
                      <a:schemeClr val="tx1"/>
                    </a:solidFill>
                    <a:effectLst/>
                  </a:rPr>
                  <a:t>action space</a:t>
                </a:r>
                <a:endParaRPr lang="en-GB" altLang="zh-CN" sz="20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GB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GB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kumimoji="1" lang="en-GB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GB" altLang="zh-CN" sz="2000" b="0" dirty="0">
                    <a:solidFill>
                      <a:schemeClr val="tx1"/>
                    </a:solidFill>
                  </a:rPr>
                  <a:t>(S, S’): i</a:t>
                </a:r>
                <a:r>
                  <a:rPr lang="en-GB" altLang="zh-CN" sz="2000" dirty="0">
                    <a:solidFill>
                      <a:schemeClr val="tx1"/>
                    </a:solidFill>
                  </a:rPr>
                  <a:t>s the immediate reward received after transition from state s to s’ due to action a </a:t>
                </a:r>
                <a:endParaRPr lang="en-GB" altLang="zh-CN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zh-CN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altLang="zh-CN" sz="2000" dirty="0"/>
                  <a:t>(s)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altLang="zh-CN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altLang="zh-CN" sz="20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altLang="zh-CN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l-GR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  <m:d>
                          <m:dPr>
                            <m:ctrlPr>
                              <a:rPr lang="en-GB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GB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GB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GB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GB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GB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GB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GB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n-GB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altLang="zh-CN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altLang="zh-CN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GB" altLang="zh-CN" sz="2000" dirty="0"/>
                          <m:t>(</m:t>
                        </m:r>
                        <m:r>
                          <m:rPr>
                            <m:nor/>
                          </m:rPr>
                          <a:rPr lang="en-GB" altLang="zh-CN" sz="2000" dirty="0"/>
                          <m:t>s</m:t>
                        </m:r>
                        <m:r>
                          <a:rPr lang="en-GB" altLang="zh-CN" sz="2000" b="0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  <m:r>
                          <m:rPr>
                            <m:nor/>
                          </m:rPr>
                          <a:rPr lang="en-GB" altLang="zh-CN" sz="2000" dirty="0"/>
                          <m:t>)</m:t>
                        </m:r>
                        <m:r>
                          <a:rPr lang="en-GB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kumimoji="1" lang="en-GB" altLang="zh-CN" sz="2000" b="0" dirty="0">
                  <a:solidFill>
                    <a:srgbClr val="202122"/>
                  </a:solidFill>
                </a:endParaRPr>
              </a:p>
              <a:p>
                <a:endParaRPr kumimoji="1" lang="en-GB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6305AB8-2D47-A44D-F473-900EFFA8E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647" y="2729588"/>
                <a:ext cx="6361353" cy="2280048"/>
              </a:xfrm>
              <a:prstGeom prst="rect">
                <a:avLst/>
              </a:prstGeom>
              <a:blipFill>
                <a:blip r:embed="rId5"/>
                <a:stretch>
                  <a:fillRect l="-596" t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3427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033087-BD74-6D87-5BA6-FAEAEDC10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685" y="1514644"/>
            <a:ext cx="10214626" cy="8177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In reinforcement learning (RL), the </a:t>
            </a:r>
            <a:r>
              <a:rPr lang="en-GB" altLang="zh-CN" sz="18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RL task</a:t>
            </a:r>
            <a:r>
              <a:rPr lang="en-GB" altLang="zh-CN" sz="18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can be abstracted into a Markov Decision Problem (MDP). The task is to train a policy to maximize the discounted reward.</a:t>
            </a:r>
          </a:p>
          <a:p>
            <a:endParaRPr kumimoji="1" lang="zh-CN" altLang="en-US" sz="18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804C99F-7AED-9276-0896-9375A1302842}"/>
              </a:ext>
            </a:extLst>
          </p:cNvPr>
          <p:cNvSpPr txBox="1">
            <a:spLocks/>
          </p:cNvSpPr>
          <p:nvPr/>
        </p:nvSpPr>
        <p:spPr>
          <a:xfrm>
            <a:off x="-193403" y="458640"/>
            <a:ext cx="6289401" cy="1293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GB" altLang="zh-CN" dirty="0"/>
              <a:t>Methodology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59D5D90-FBCA-145B-411F-85682870F4B2}"/>
                  </a:ext>
                </a:extLst>
              </p:cNvPr>
              <p:cNvSpPr txBox="1"/>
              <p:nvPr/>
            </p:nvSpPr>
            <p:spPr>
              <a:xfrm>
                <a:off x="988685" y="2333526"/>
                <a:ext cx="10076880" cy="1839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kumimoji="1" lang="en-GB" altLang="zh-CN" dirty="0"/>
                  <a:t>Deep Q-Network (DQN): [1]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altLang="zh-CN" dirty="0">
                    <a:latin typeface="DengXian" panose="02010600030101010101" pitchFamily="2" charset="-122"/>
                    <a:cs typeface="Times New Roman" panose="02020603050405020304" pitchFamily="18" charset="0"/>
                  </a:rPr>
                  <a:t>O</a:t>
                </a:r>
                <a:r>
                  <a:rPr lang="en-GB" altLang="zh-CN" sz="1800" dirty="0">
                    <a:effectLst/>
                    <a:latin typeface="DengXian" panose="02010600030101010101" pitchFamily="2" charset="-122"/>
                    <a:cs typeface="Times New Roman" panose="02020603050405020304" pitchFamily="18" charset="0"/>
                  </a:rPr>
                  <a:t>ne approach to approximate the Q-learning algorithm is by using neural networks to estimate the value function</a:t>
                </a:r>
                <a:r>
                  <a:rPr lang="en-GB" altLang="zh-CN" sz="1800" dirty="0">
                    <a:latin typeface="DengXian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kumimoji="1" lang="en-GB" altLang="zh-CN" sz="1800" dirty="0">
                  <a:effectLst/>
                  <a:latin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GB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GB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p>
                        <m:r>
                          <a:rPr kumimoji="1" lang="en-GB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en-GB" altLang="zh-CN" b="0" dirty="0">
                    <a:latin typeface="DengXian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kumimoji="1" lang="en-GB" altLang="zh-CN" b="0" dirty="0" err="1">
                    <a:latin typeface="DengXian" panose="02010600030101010101" pitchFamily="2" charset="-122"/>
                    <a:cs typeface="Times New Roman" panose="02020603050405020304" pitchFamily="18" charset="0"/>
                  </a:rPr>
                  <a:t>s,a</a:t>
                </a:r>
                <a:r>
                  <a:rPr kumimoji="1" lang="en-GB" altLang="zh-CN" b="0" dirty="0">
                    <a:latin typeface="DengXian" panose="02010600030101010101" pitchFamily="2" charset="-122"/>
                    <a:cs typeface="Times New Roman" panose="02020603050405020304" pitchFamily="18" charset="0"/>
                  </a:rPr>
                  <a:t>) 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GB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</m:e>
                      <m:sub>
                        <m:r>
                          <a:rPr kumimoji="1" lang="en-GB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kumimoji="1" lang="en-GB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GB" altLang="zh-CN" b="0" dirty="0">
                    <a:latin typeface="DengXian" panose="02010600030101010101" pitchFamily="2" charset="-122"/>
                    <a:ea typeface="Cambria Math" panose="02040503050406030204" pitchFamily="18" charset="0"/>
                    <a:cs typeface="Times New Roman" panose="02020603050405020304" pitchFamily="18" charset="0"/>
                  </a:rPr>
                  <a:t>[r+</a:t>
                </a:r>
                <a14:m>
                  <m:oMath xmlns:m="http://schemas.openxmlformats.org/officeDocument/2006/math">
                    <m:r>
                      <a:rPr kumimoji="1" lang="en-GB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func>
                      <m:funcPr>
                        <m:ctrlPr>
                          <a:rPr kumimoji="1" lang="en-GB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GB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GB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kumimoji="1" lang="en-GB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kumimoji="1" lang="en-GB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kumimoji="1" lang="en-GB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GB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kumimoji="1" lang="en-GB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kumimoji="1" lang="en-GB" altLang="zh-CN" dirty="0">
                            <a:latin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kumimoji="1" lang="en-GB" altLang="zh-CN" dirty="0" err="1">
                            <a:latin typeface="DengXian" panose="0201060003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a:rPr kumimoji="1" lang="en-GB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’</m:t>
                        </m:r>
                        <m:r>
                          <m:rPr>
                            <m:nor/>
                          </m:rPr>
                          <a:rPr kumimoji="1" lang="en-GB" altLang="zh-CN" dirty="0" err="1">
                            <a:latin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1" lang="en-GB" altLang="zh-CN" dirty="0" err="1">
                            <a:latin typeface="DengXian" panose="02010600030101010101" pitchFamily="2" charset="-122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kumimoji="1" lang="en-GB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’</m:t>
                        </m:r>
                        <m:r>
                          <m:rPr>
                            <m:nor/>
                          </m:rPr>
                          <a:rPr kumimoji="1" lang="en-GB" altLang="zh-CN" dirty="0">
                            <a:latin typeface="DengXian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kumimoji="1" lang="en-GB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|(</m:t>
                    </m:r>
                    <m:r>
                      <m:rPr>
                        <m:sty m:val="p"/>
                      </m:rPr>
                      <a:rPr kumimoji="1" lang="en-GB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kumimoji="1" lang="en-GB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kumimoji="1" lang="en-GB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kumimoji="1" lang="en-GB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en-GB" altLang="zh-CN" b="0" dirty="0">
                    <a:latin typeface="DengXian" panose="02010600030101010101" pitchFamily="2" charset="-122"/>
                    <a:ea typeface="Cambria Math" panose="020405030504060302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GB" altLang="zh-CN" b="0" dirty="0">
                  <a:latin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altLang="zh-CN" sz="1800" dirty="0">
                  <a:effectLst/>
                  <a:latin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59D5D90-FBCA-145B-411F-85682870F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85" y="2333526"/>
                <a:ext cx="10076880" cy="1839734"/>
              </a:xfrm>
              <a:prstGeom prst="rect">
                <a:avLst/>
              </a:prstGeom>
              <a:blipFill>
                <a:blip r:embed="rId3"/>
                <a:stretch>
                  <a:fillRect l="-503" t="-1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EEF5DF0-94A2-72F1-08C6-B7183E4B8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826" y="3106880"/>
            <a:ext cx="4493844" cy="2520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C97CD58-9445-C7BB-4BA7-0C3408FE8E45}"/>
                  </a:ext>
                </a:extLst>
              </p:cNvPr>
              <p:cNvSpPr txBox="1"/>
              <p:nvPr/>
            </p:nvSpPr>
            <p:spPr>
              <a:xfrm>
                <a:off x="988685" y="3690838"/>
                <a:ext cx="6362141" cy="225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GB" altLang="zh-CN" dirty="0"/>
                  <a:t>Prioritised Experienced Replay (PER): [2]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M</a:t>
                </a:r>
                <a:r>
                  <a:rPr lang="en-GB" altLang="zh-CN" sz="1800" dirty="0">
                    <a:effectLst/>
                    <a:latin typeface="DengXian" panose="02010600030101010101" pitchFamily="2" charset="-122"/>
                    <a:ea typeface="DengXian" panose="02010600030101010101" pitchFamily="2" charset="-122"/>
                  </a:rPr>
                  <a:t>aking the most effective use of the replay memory for learning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altLang="zh-CN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Use prioritised queue</a:t>
                </a:r>
                <a:r>
                  <a:rPr lang="en-GB" altLang="zh-CN" sz="1800" dirty="0">
                    <a:effectLst/>
                    <a:latin typeface="DengXian" panose="02010600030101010101" pitchFamily="2" charset="-122"/>
                    <a:ea typeface="DengXian" panose="02010600030101010101" pitchFamily="2" charset="-122"/>
                  </a:rPr>
                  <a:t> when storing experience, depends on the training loss of DQN. </a:t>
                </a:r>
                <a14:m>
                  <m:oMath xmlns:m="http://schemas.openxmlformats.org/officeDocument/2006/math">
                    <m:r>
                      <a:rPr lang="en-GB" altLang="zh-CN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GB" altLang="zh-CN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CN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GB" altLang="zh-CN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altLang="zh-CN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GB" altLang="zh-CN" sz="18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GB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GB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endParaRPr lang="en-GB" altLang="zh-CN" sz="1800" b="0" dirty="0">
                  <a:effectLst/>
                  <a:latin typeface="DengXian" panose="02010600030101010101" pitchFamily="2" charset="-122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GB" altLang="zh-CN" b="0" dirty="0">
                  <a:latin typeface="DengXian" panose="02010600030101010101" pitchFamily="2" charset="-122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altLang="zh-CN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C97CD58-9445-C7BB-4BA7-0C3408FE8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85" y="3690838"/>
                <a:ext cx="6362141" cy="2254271"/>
              </a:xfrm>
              <a:prstGeom prst="rect">
                <a:avLst/>
              </a:prstGeom>
              <a:blipFill>
                <a:blip r:embed="rId5"/>
                <a:stretch>
                  <a:fillRect l="-797" t="-1117" r="-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48E2B5C8-0D53-B770-6235-B70AE0CD7AF4}"/>
              </a:ext>
            </a:extLst>
          </p:cNvPr>
          <p:cNvSpPr txBox="1"/>
          <p:nvPr/>
        </p:nvSpPr>
        <p:spPr>
          <a:xfrm>
            <a:off x="988685" y="5945109"/>
            <a:ext cx="1065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200" b="0" i="0" dirty="0">
                <a:effectLst/>
                <a:latin typeface="Arial" panose="020B0604020202020204" pitchFamily="34" charset="0"/>
              </a:rPr>
              <a:t>[1]</a:t>
            </a:r>
            <a:r>
              <a:rPr lang="en-GB" altLang="zh-CN" sz="1200" b="0" i="0" dirty="0" err="1">
                <a:effectLst/>
                <a:latin typeface="Arial" panose="020B0604020202020204" pitchFamily="34" charset="0"/>
              </a:rPr>
              <a:t>Mnih</a:t>
            </a:r>
            <a:r>
              <a:rPr lang="en-GB" altLang="zh-CN" sz="1200" b="0" i="0" dirty="0">
                <a:effectLst/>
                <a:latin typeface="Arial" panose="020B0604020202020204" pitchFamily="34" charset="0"/>
              </a:rPr>
              <a:t> V, </a:t>
            </a:r>
            <a:r>
              <a:rPr lang="en-GB" altLang="zh-CN" sz="1200" b="0" i="0" dirty="0" err="1">
                <a:effectLst/>
                <a:latin typeface="Arial" panose="020B0604020202020204" pitchFamily="34" charset="0"/>
              </a:rPr>
              <a:t>Kavukcuoglu</a:t>
            </a:r>
            <a:r>
              <a:rPr lang="en-GB" altLang="zh-CN" sz="1200" b="0" i="0" dirty="0">
                <a:effectLst/>
                <a:latin typeface="Arial" panose="020B0604020202020204" pitchFamily="34" charset="0"/>
              </a:rPr>
              <a:t> K, Silver D, et al. Playing </a:t>
            </a:r>
            <a:r>
              <a:rPr lang="en-GB" altLang="zh-CN" sz="1200" b="0" i="0" dirty="0" err="1">
                <a:effectLst/>
                <a:latin typeface="Arial" panose="020B0604020202020204" pitchFamily="34" charset="0"/>
              </a:rPr>
              <a:t>atari</a:t>
            </a:r>
            <a:r>
              <a:rPr lang="en-GB" altLang="zh-CN" sz="1200" b="0" i="0" dirty="0">
                <a:effectLst/>
                <a:latin typeface="Arial" panose="020B0604020202020204" pitchFamily="34" charset="0"/>
              </a:rPr>
              <a:t> with deep reinforcement learning[J]. </a:t>
            </a:r>
            <a:r>
              <a:rPr lang="en-GB" altLang="zh-CN" sz="1200" b="0" i="0" dirty="0" err="1">
                <a:effectLst/>
                <a:latin typeface="Arial" panose="020B0604020202020204" pitchFamily="34" charset="0"/>
              </a:rPr>
              <a:t>arXiv</a:t>
            </a:r>
            <a:r>
              <a:rPr lang="en-GB" altLang="zh-CN" sz="1200" b="0" i="0" dirty="0">
                <a:effectLst/>
                <a:latin typeface="Arial" panose="020B0604020202020204" pitchFamily="34" charset="0"/>
              </a:rPr>
              <a:t> preprint arXiv:1312.5602, 2013.</a:t>
            </a:r>
          </a:p>
          <a:p>
            <a:r>
              <a:rPr lang="en-GB" altLang="zh-CN" sz="1200" b="0" i="0" dirty="0">
                <a:effectLst/>
                <a:latin typeface="Arial" panose="020B0604020202020204" pitchFamily="34" charset="0"/>
              </a:rPr>
              <a:t>[2]</a:t>
            </a:r>
            <a:r>
              <a:rPr lang="en-GB" altLang="zh-CN" sz="1200" b="0" i="0" dirty="0" err="1">
                <a:effectLst/>
                <a:latin typeface="Arial" panose="020B0604020202020204" pitchFamily="34" charset="0"/>
              </a:rPr>
              <a:t>Schaul</a:t>
            </a:r>
            <a:r>
              <a:rPr lang="en-GB" altLang="zh-CN" sz="1200" b="0" i="0" dirty="0">
                <a:effectLst/>
                <a:latin typeface="Arial" panose="020B0604020202020204" pitchFamily="34" charset="0"/>
              </a:rPr>
              <a:t> T, Quan J, </a:t>
            </a:r>
            <a:r>
              <a:rPr lang="en-GB" altLang="zh-CN" sz="1200" b="0" i="0" dirty="0" err="1">
                <a:effectLst/>
                <a:latin typeface="Arial" panose="020B0604020202020204" pitchFamily="34" charset="0"/>
              </a:rPr>
              <a:t>Antonoglou</a:t>
            </a:r>
            <a:r>
              <a:rPr lang="en-GB" altLang="zh-CN" sz="1200" b="0" i="0" dirty="0">
                <a:effectLst/>
                <a:latin typeface="Arial" panose="020B0604020202020204" pitchFamily="34" charset="0"/>
              </a:rPr>
              <a:t> I, et al. Prioritized experience replay[J]. </a:t>
            </a:r>
            <a:r>
              <a:rPr lang="en-GB" altLang="zh-CN" sz="1200" b="0" i="0" dirty="0" err="1">
                <a:effectLst/>
                <a:latin typeface="Arial" panose="020B0604020202020204" pitchFamily="34" charset="0"/>
              </a:rPr>
              <a:t>arXiv</a:t>
            </a:r>
            <a:r>
              <a:rPr lang="en-GB" altLang="zh-CN" sz="1200" b="0" i="0" dirty="0">
                <a:effectLst/>
                <a:latin typeface="Arial" panose="020B0604020202020204" pitchFamily="34" charset="0"/>
              </a:rPr>
              <a:t> preprint arXiv:1511.05952, 2015.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34523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C07AD-63E5-BC32-FBCA-6F7B622B0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18311"/>
            <a:ext cx="10532429" cy="768848"/>
          </a:xfrm>
        </p:spPr>
        <p:txBody>
          <a:bodyPr>
            <a:normAutofit/>
          </a:bodyPr>
          <a:lstStyle/>
          <a:p>
            <a:r>
              <a:rPr kumimoji="1" lang="en-GB" altLang="zh-CN" dirty="0"/>
              <a:t>Environment/reward function</a:t>
            </a:r>
            <a:r>
              <a:rPr lang="en-GB" altLang="zh-CN" sz="3600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GB" altLang="zh-CN" sz="1300" b="1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[1]</a:t>
            </a:r>
            <a:endParaRPr kumimoji="1" lang="zh-CN" altLang="en-US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D05966-3515-84D0-61F1-6D1137252A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0241" y="1066799"/>
                <a:ext cx="10793599" cy="3541714"/>
              </a:xfrm>
            </p:spPr>
            <p:txBody>
              <a:bodyPr/>
              <a:lstStyle/>
              <a:p>
                <a:pPr indent="0" algn="l">
                  <a:buNone/>
                </a:pPr>
                <a:r>
                  <a:rPr lang="en-GB" altLang="zh-CN" sz="1800" kern="100" dirty="0">
                    <a:latin typeface="DengXian" panose="02010600030101010101" pitchFamily="2" charset="-122"/>
                    <a:ea typeface="DengXian" panose="02010600030101010101" pitchFamily="2" charset="-122"/>
                    <a:cs typeface="Times New Roman" panose="02020603050405020304" pitchFamily="18" charset="0"/>
                  </a:rPr>
                  <a:t>Consist</a:t>
                </a:r>
                <a:r>
                  <a:rPr lang="zh-CN" altLang="en-US" sz="1800" kern="100" dirty="0">
                    <a:latin typeface="DengXian" panose="02010600030101010101" pitchFamily="2" charset="-122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GB" altLang="zh-CN" sz="1800" kern="100" dirty="0">
                    <a:latin typeface="DengXian" panose="02010600030101010101" pitchFamily="2" charset="-122"/>
                    <a:ea typeface="DengXian" panose="02010600030101010101" pitchFamily="2" charset="-122"/>
                    <a:cs typeface="Times New Roman" panose="02020603050405020304" pitchFamily="18" charset="0"/>
                  </a:rPr>
                  <a:t>with (S,A,R,,S’) pairs</a:t>
                </a:r>
              </a:p>
              <a:p>
                <a:pPr indent="146050" algn="l"/>
                <a:r>
                  <a:rPr lang="en-GB" altLang="zh-CN" sz="1800" kern="100" dirty="0">
                    <a:effectLst/>
                    <a:latin typeface="DengXian" panose="02010600030101010101" pitchFamily="2" charset="-122"/>
                    <a:ea typeface="DengXian" panose="02010600030101010101" pitchFamily="2" charset="-122"/>
                    <a:cs typeface="Times New Roman" panose="02020603050405020304" pitchFamily="18" charset="0"/>
                  </a:rPr>
                  <a:t>State: vehicle density of each traffic lane</a:t>
                </a:r>
                <a:endParaRPr lang="zh-CN" altLang="zh-CN" sz="18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146050" algn="l"/>
                <a:r>
                  <a:rPr lang="en-GB" altLang="zh-CN" sz="1800" kern="100" dirty="0">
                    <a:effectLst/>
                    <a:latin typeface="DengXian" panose="02010600030101010101" pitchFamily="2" charset="-122"/>
                    <a:ea typeface="DengXian" panose="02010600030101010101" pitchFamily="2" charset="-122"/>
                    <a:cs typeface="Times New Roman" panose="02020603050405020304" pitchFamily="18" charset="0"/>
                  </a:rPr>
                  <a:t>Action: change the traffic light phase or not (red or green)</a:t>
                </a:r>
                <a:endParaRPr lang="zh-CN" altLang="zh-CN" sz="18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146050" algn="l"/>
                <a:r>
                  <a:rPr lang="en-GB" altLang="zh-CN" sz="1800" kern="100" dirty="0">
                    <a:effectLst/>
                    <a:latin typeface="DengXian" panose="02010600030101010101" pitchFamily="2" charset="-122"/>
                    <a:ea typeface="DengXian" panose="02010600030101010101" pitchFamily="2" charset="-122"/>
                    <a:cs typeface="Times New Roman" panose="02020603050405020304" pitchFamily="18" charset="0"/>
                  </a:rPr>
                  <a:t>Reward: choose the lane with greatest density; turn its light green</a:t>
                </a:r>
                <a:endParaRPr lang="en-US" altLang="zh-CN" sz="1800" kern="100" dirty="0"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146050" algn="l"/>
                <a:r>
                  <a:rPr kumimoji="1" lang="en-GB" altLang="zh-CN" sz="1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Reward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GB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GB" altLang="zh-CN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GB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GB" altLang="zh-CN" sz="1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GB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GB" altLang="zh-CN" sz="1800" i="1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kumimoji="1" lang="en-GB" altLang="zh-CN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GB" altLang="zh-CN" sz="18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kumimoji="1" lang="en-GB" altLang="zh-CN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GB" altLang="zh-CN" sz="1800" i="1">
                            <a:latin typeface="Cambria Math" panose="02040503050406030204" pitchFamily="18" charset="0"/>
                          </a:rPr>
                          <m:t>𝑣𝑒h𝑖𝑐𝑙𝑒𝑠</m:t>
                        </m:r>
                        <m:r>
                          <a:rPr kumimoji="1" lang="en-GB" altLang="zh-CN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GB" altLang="zh-CN" sz="1800" i="1"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kumimoji="1" lang="en-GB" altLang="zh-CN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GB" altLang="zh-CN" sz="1800" i="1">
                            <a:latin typeface="Cambria Math" panose="02040503050406030204" pitchFamily="18" charset="0"/>
                          </a:rPr>
                          <m:t>𝑙𝑎𝑛𝑒</m:t>
                        </m:r>
                      </m:num>
                      <m:den>
                        <m:r>
                          <a:rPr kumimoji="1" lang="en-GB" altLang="zh-CN" sz="1800" i="1">
                            <a:latin typeface="Cambria Math" panose="02040503050406030204" pitchFamily="18" charset="0"/>
                          </a:rPr>
                          <m:t>𝐿𝑒𝑛𝑔𝑡h</m:t>
                        </m:r>
                        <m:r>
                          <a:rPr kumimoji="1" lang="en-GB" altLang="zh-CN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GB" altLang="zh-CN" sz="18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kumimoji="1" lang="en-GB" altLang="zh-CN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GB" altLang="zh-CN" sz="1800" i="1">
                            <a:latin typeface="Cambria Math" panose="02040503050406030204" pitchFamily="18" charset="0"/>
                          </a:rPr>
                          <m:t>𝑡𝑟𝑎𝑓𝑓𝑖𝑐</m:t>
                        </m:r>
                        <m:r>
                          <a:rPr kumimoji="1" lang="en-GB" altLang="zh-CN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GB" altLang="zh-CN" sz="1800" i="1">
                            <a:latin typeface="Cambria Math" panose="02040503050406030204" pitchFamily="18" charset="0"/>
                          </a:rPr>
                          <m:t>𝑙𝑎𝑛𝑒</m:t>
                        </m:r>
                      </m:den>
                    </m:f>
                  </m:oMath>
                </a14:m>
                <a:r>
                  <a:rPr kumimoji="1" lang="zh-CN" altLang="en-US" sz="1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* </a:t>
                </a:r>
                <a:r>
                  <a:rPr kumimoji="1" lang="en-GB" altLang="zh-CN" sz="1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Action</a:t>
                </a:r>
                <a:endParaRPr kumimoji="1" lang="zh-CN" altLang="en-US" sz="18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D05966-3515-84D0-61F1-6D1137252A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0241" y="1066799"/>
                <a:ext cx="10793599" cy="354171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67DC15E-004D-A622-AD5B-346A8C94449A}"/>
              </a:ext>
            </a:extLst>
          </p:cNvPr>
          <p:cNvSpPr txBox="1"/>
          <p:nvPr/>
        </p:nvSpPr>
        <p:spPr>
          <a:xfrm>
            <a:off x="1482484" y="5893358"/>
            <a:ext cx="220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/>
              <a:t>1 junction environment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A99F98-BD61-8F77-0950-4F5C9B1CB73E}"/>
              </a:ext>
            </a:extLst>
          </p:cNvPr>
          <p:cNvSpPr txBox="1"/>
          <p:nvPr/>
        </p:nvSpPr>
        <p:spPr>
          <a:xfrm>
            <a:off x="7515922" y="5893358"/>
            <a:ext cx="220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/>
              <a:t>2 junction environment</a:t>
            </a:r>
          </a:p>
          <a:p>
            <a:endParaRPr kumimoji="1" lang="zh-CN" altLang="en-US" dirty="0"/>
          </a:p>
        </p:txBody>
      </p:sp>
      <p:pic>
        <p:nvPicPr>
          <p:cNvPr id="7" name="图片 6" descr="电脑游戏的截图&#10;&#10;描述已自动生成">
            <a:extLst>
              <a:ext uri="{FF2B5EF4-FFF2-40B4-BE49-F238E27FC236}">
                <a16:creationId xmlns:a16="http://schemas.microsoft.com/office/drawing/2014/main" id="{C21A9088-B5A9-2ADA-DEEB-45165D79D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00" r="10159" b="-598"/>
          <a:stretch/>
        </p:blipFill>
        <p:spPr>
          <a:xfrm>
            <a:off x="880241" y="3867489"/>
            <a:ext cx="3552497" cy="2025869"/>
          </a:xfrm>
          <a:prstGeom prst="rect">
            <a:avLst/>
          </a:prstGeom>
        </p:spPr>
      </p:pic>
      <p:pic>
        <p:nvPicPr>
          <p:cNvPr id="9" name="图片 8" descr="电脑萤幕画面&#10;&#10;描述已自动生成">
            <a:extLst>
              <a:ext uri="{FF2B5EF4-FFF2-40B4-BE49-F238E27FC236}">
                <a16:creationId xmlns:a16="http://schemas.microsoft.com/office/drawing/2014/main" id="{D6E3F41B-2635-1F85-480C-160C4CED22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47" t="-438" b="-1"/>
          <a:stretch/>
        </p:blipFill>
        <p:spPr>
          <a:xfrm>
            <a:off x="6096000" y="3867488"/>
            <a:ext cx="5039708" cy="20258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9C1B68-BA14-9A10-CDAE-FE191FCB6E85}"/>
              </a:ext>
            </a:extLst>
          </p:cNvPr>
          <p:cNvSpPr txBox="1"/>
          <p:nvPr/>
        </p:nvSpPr>
        <p:spPr>
          <a:xfrm>
            <a:off x="880241" y="6401189"/>
            <a:ext cx="12157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200" b="0" i="0" dirty="0">
                <a:effectLst/>
                <a:latin typeface="Arial" panose="020B0604020202020204" pitchFamily="34" charset="0"/>
              </a:rPr>
              <a:t>[1]Huang X, Wu D, Boulet B. Traffic Signal Control Using Lightweight Transformers: An Offline-to-Online RL Approach[J]. </a:t>
            </a:r>
            <a:r>
              <a:rPr lang="en-GB" altLang="zh-CN" sz="1200" b="0" i="0" dirty="0" err="1">
                <a:effectLst/>
                <a:latin typeface="Arial" panose="020B0604020202020204" pitchFamily="34" charset="0"/>
              </a:rPr>
              <a:t>arXiv</a:t>
            </a:r>
            <a:r>
              <a:rPr lang="en-GB" altLang="zh-CN" sz="1200" b="0" i="0" dirty="0">
                <a:effectLst/>
                <a:latin typeface="Arial" panose="020B0604020202020204" pitchFamily="34" charset="0"/>
              </a:rPr>
              <a:t> preprint arXiv:2312.07795, 2023.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01103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D735D-45D4-CDB1-2A32-C9649D0CC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zh-CN" dirty="0"/>
              <a:t>Training Period</a:t>
            </a:r>
          </a:p>
        </p:txBody>
      </p:sp>
      <p:pic>
        <p:nvPicPr>
          <p:cNvPr id="5" name="屏幕录制2024-02-19 13.14.28.mov">
            <a:hlinkClick r:id="" action="ppaction://media"/>
            <a:extLst>
              <a:ext uri="{FF2B5EF4-FFF2-40B4-BE49-F238E27FC236}">
                <a16:creationId xmlns:a16="http://schemas.microsoft.com/office/drawing/2014/main" id="{05941406-AB4A-A933-5CF8-D1AA6F4D25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4568" y="1891999"/>
            <a:ext cx="4945299" cy="368899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屏幕录制2024-02-19 13.19.59.mov">
            <a:hlinkClick r:id="" action="ppaction://media"/>
            <a:extLst>
              <a:ext uri="{FF2B5EF4-FFF2-40B4-BE49-F238E27FC236}">
                <a16:creationId xmlns:a16="http://schemas.microsoft.com/office/drawing/2014/main" id="{B8E9BC43-9424-01E1-5A46-8623D65B81A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86712" y="1891999"/>
            <a:ext cx="5593843" cy="361535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C0BC3B-74F2-8CE5-27DD-C9C674FCC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kumimoji="1" lang="en-US" altLang="zh-CN" cap="all"/>
          </a:p>
          <a:p>
            <a:pPr marL="0" indent="0">
              <a:buNone/>
            </a:pPr>
            <a:endParaRPr kumimoji="1" lang="en-US" altLang="zh-CN" cap="all"/>
          </a:p>
        </p:txBody>
      </p:sp>
    </p:spTree>
    <p:extLst>
      <p:ext uri="{BB962C8B-B14F-4D97-AF65-F5344CB8AC3E}">
        <p14:creationId xmlns:p14="http://schemas.microsoft.com/office/powerpoint/2010/main" val="19105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9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4">
            <a:extLst>
              <a:ext uri="{FF2B5EF4-FFF2-40B4-BE49-F238E27FC236}">
                <a16:creationId xmlns:a16="http://schemas.microsoft.com/office/drawing/2014/main" id="{FB1C6FC3-0FE6-4434-9E4B-EAFBA0A70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6" name="Rectangle 45">
              <a:extLst>
                <a:ext uri="{FF2B5EF4-FFF2-40B4-BE49-F238E27FC236}">
                  <a16:creationId xmlns:a16="http://schemas.microsoft.com/office/drawing/2014/main" id="{9156B579-F859-47C9-8CE6-6AA5A6D28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5D373606-D644-43C0-8B02-C662AABC3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CF91339-3F26-4B01-8848-0F6E5575A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427B1D67-3EFB-4795-BC0A-61BC061C2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7571FBAA-7DDE-485C-BF13-85E6632D7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2C3516AC-3270-4ABA-A2BC-E8F32B8A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Rectangle 8">
              <a:extLst>
                <a:ext uri="{FF2B5EF4-FFF2-40B4-BE49-F238E27FC236}">
                  <a16:creationId xmlns:a16="http://schemas.microsoft.com/office/drawing/2014/main" id="{F5FA18A4-61A5-473D-AEC7-9E909F8C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C22DBFE3-3815-4E85-8A6B-9A0771223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B2F02F6C-35B9-40A1-ADD1-036A80BCF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B5C332AB-BA01-4BBD-A363-4F5835545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6E313214-2528-4C88-8226-BB2A2E13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DF892018-DF6D-48D5-8AB7-5957595B5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93A850A7-4500-4CC7-A5FD-A1FA7993E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FACAA825-3475-43C7-ADCE-DB6FAADA5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00451685-350B-4B89-A512-13A23216B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17">
              <a:extLst>
                <a:ext uri="{FF2B5EF4-FFF2-40B4-BE49-F238E27FC236}">
                  <a16:creationId xmlns:a16="http://schemas.microsoft.com/office/drawing/2014/main" id="{04A404C7-A995-4BE4-8673-CA014AE1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0E534A8D-4535-4FED-B9CD-C0F0D6AF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F0A1DEDA-0C4E-4927-BFAF-02516CF53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20">
              <a:extLst>
                <a:ext uri="{FF2B5EF4-FFF2-40B4-BE49-F238E27FC236}">
                  <a16:creationId xmlns:a16="http://schemas.microsoft.com/office/drawing/2014/main" id="{B21E2F8B-1724-4328-B646-445DE4F1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21">
              <a:extLst>
                <a:ext uri="{FF2B5EF4-FFF2-40B4-BE49-F238E27FC236}">
                  <a16:creationId xmlns:a16="http://schemas.microsoft.com/office/drawing/2014/main" id="{808DAA0B-E999-4DEC-BE7C-3F412C332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22">
              <a:extLst>
                <a:ext uri="{FF2B5EF4-FFF2-40B4-BE49-F238E27FC236}">
                  <a16:creationId xmlns:a16="http://schemas.microsoft.com/office/drawing/2014/main" id="{EBCE22A2-2EE0-4E15-8505-600937FE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23">
              <a:extLst>
                <a:ext uri="{FF2B5EF4-FFF2-40B4-BE49-F238E27FC236}">
                  <a16:creationId xmlns:a16="http://schemas.microsoft.com/office/drawing/2014/main" id="{4D772DD9-073C-47A0-ADB9-7D2CFAECF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24">
              <a:extLst>
                <a:ext uri="{FF2B5EF4-FFF2-40B4-BE49-F238E27FC236}">
                  <a16:creationId xmlns:a16="http://schemas.microsoft.com/office/drawing/2014/main" id="{5C0B35F2-7DE3-4A0C-8C50-DA08120A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25">
              <a:extLst>
                <a:ext uri="{FF2B5EF4-FFF2-40B4-BE49-F238E27FC236}">
                  <a16:creationId xmlns:a16="http://schemas.microsoft.com/office/drawing/2014/main" id="{F14C7442-00C7-49C1-AE8A-A719816AD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26">
              <a:extLst>
                <a:ext uri="{FF2B5EF4-FFF2-40B4-BE49-F238E27FC236}">
                  <a16:creationId xmlns:a16="http://schemas.microsoft.com/office/drawing/2014/main" id="{7CA8A798-2044-4FD0-8CBC-178C1BD8C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27">
              <a:extLst>
                <a:ext uri="{FF2B5EF4-FFF2-40B4-BE49-F238E27FC236}">
                  <a16:creationId xmlns:a16="http://schemas.microsoft.com/office/drawing/2014/main" id="{6F446AA7-D2E4-4DF2-BB12-AD2DCC8E4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28">
              <a:extLst>
                <a:ext uri="{FF2B5EF4-FFF2-40B4-BE49-F238E27FC236}">
                  <a16:creationId xmlns:a16="http://schemas.microsoft.com/office/drawing/2014/main" id="{C00BD973-DDA6-4969-BFBC-2910297E2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29">
              <a:extLst>
                <a:ext uri="{FF2B5EF4-FFF2-40B4-BE49-F238E27FC236}">
                  <a16:creationId xmlns:a16="http://schemas.microsoft.com/office/drawing/2014/main" id="{05C12429-8F61-4D99-8793-3146BA57C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30">
              <a:extLst>
                <a:ext uri="{FF2B5EF4-FFF2-40B4-BE49-F238E27FC236}">
                  <a16:creationId xmlns:a16="http://schemas.microsoft.com/office/drawing/2014/main" id="{E461EF39-CD5C-4EB8-8D62-9E14932E6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31">
              <a:extLst>
                <a:ext uri="{FF2B5EF4-FFF2-40B4-BE49-F238E27FC236}">
                  <a16:creationId xmlns:a16="http://schemas.microsoft.com/office/drawing/2014/main" id="{93938A9D-031B-498C-AEE7-3D4A64AAD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32">
              <a:extLst>
                <a:ext uri="{FF2B5EF4-FFF2-40B4-BE49-F238E27FC236}">
                  <a16:creationId xmlns:a16="http://schemas.microsoft.com/office/drawing/2014/main" id="{3765635E-E9CA-438E-9AA1-5D5EFD497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Rectangle 33">
              <a:extLst>
                <a:ext uri="{FF2B5EF4-FFF2-40B4-BE49-F238E27FC236}">
                  <a16:creationId xmlns:a16="http://schemas.microsoft.com/office/drawing/2014/main" id="{21546E38-8BDD-49C3-B3AD-D4933FCBC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Freeform 34">
              <a:extLst>
                <a:ext uri="{FF2B5EF4-FFF2-40B4-BE49-F238E27FC236}">
                  <a16:creationId xmlns:a16="http://schemas.microsoft.com/office/drawing/2014/main" id="{6D89E49E-3AB6-4DC0-91E7-92EF1C6A87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Freeform 35">
              <a:extLst>
                <a:ext uri="{FF2B5EF4-FFF2-40B4-BE49-F238E27FC236}">
                  <a16:creationId xmlns:a16="http://schemas.microsoft.com/office/drawing/2014/main" id="{D1303FFC-7F2E-462B-B11D-86F3D81BF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36">
              <a:extLst>
                <a:ext uri="{FF2B5EF4-FFF2-40B4-BE49-F238E27FC236}">
                  <a16:creationId xmlns:a16="http://schemas.microsoft.com/office/drawing/2014/main" id="{DE25E1F8-55DE-4DC5-81A4-37DA75E4E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37">
              <a:extLst>
                <a:ext uri="{FF2B5EF4-FFF2-40B4-BE49-F238E27FC236}">
                  <a16:creationId xmlns:a16="http://schemas.microsoft.com/office/drawing/2014/main" id="{8CDED82A-A993-4523-9441-FCF49CB5D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C1AFE111-B375-493C-A21D-134FCBDBC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39">
              <a:extLst>
                <a:ext uri="{FF2B5EF4-FFF2-40B4-BE49-F238E27FC236}">
                  <a16:creationId xmlns:a16="http://schemas.microsoft.com/office/drawing/2014/main" id="{037BF4E5-6D6E-482A-A24A-E320E1D0E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40">
              <a:extLst>
                <a:ext uri="{FF2B5EF4-FFF2-40B4-BE49-F238E27FC236}">
                  <a16:creationId xmlns:a16="http://schemas.microsoft.com/office/drawing/2014/main" id="{38214D87-DD5D-4691-BF55-F27072701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41">
              <a:extLst>
                <a:ext uri="{FF2B5EF4-FFF2-40B4-BE49-F238E27FC236}">
                  <a16:creationId xmlns:a16="http://schemas.microsoft.com/office/drawing/2014/main" id="{6D3FBDE6-C313-4C44-B971-B34635468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Freeform 42">
              <a:extLst>
                <a:ext uri="{FF2B5EF4-FFF2-40B4-BE49-F238E27FC236}">
                  <a16:creationId xmlns:a16="http://schemas.microsoft.com/office/drawing/2014/main" id="{F528E702-4734-4CAB-97C7-737D868F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43">
              <a:extLst>
                <a:ext uri="{FF2B5EF4-FFF2-40B4-BE49-F238E27FC236}">
                  <a16:creationId xmlns:a16="http://schemas.microsoft.com/office/drawing/2014/main" id="{88136305-A716-46EA-A45F-7787C694F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44">
              <a:extLst>
                <a:ext uri="{FF2B5EF4-FFF2-40B4-BE49-F238E27FC236}">
                  <a16:creationId xmlns:a16="http://schemas.microsoft.com/office/drawing/2014/main" id="{4187204B-C8DD-44A6-AC1A-F21D18F6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Rectangle 45">
              <a:extLst>
                <a:ext uri="{FF2B5EF4-FFF2-40B4-BE49-F238E27FC236}">
                  <a16:creationId xmlns:a16="http://schemas.microsoft.com/office/drawing/2014/main" id="{6DD06B75-D598-40D9-B8BF-9721316E7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Freeform 46">
              <a:extLst>
                <a:ext uri="{FF2B5EF4-FFF2-40B4-BE49-F238E27FC236}">
                  <a16:creationId xmlns:a16="http://schemas.microsoft.com/office/drawing/2014/main" id="{E8D513EA-D2F2-4B72-8C9F-0F2ADA523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Freeform 47">
              <a:extLst>
                <a:ext uri="{FF2B5EF4-FFF2-40B4-BE49-F238E27FC236}">
                  <a16:creationId xmlns:a16="http://schemas.microsoft.com/office/drawing/2014/main" id="{0D147329-C850-46D8-9986-D14AC9140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Freeform 48">
              <a:extLst>
                <a:ext uri="{FF2B5EF4-FFF2-40B4-BE49-F238E27FC236}">
                  <a16:creationId xmlns:a16="http://schemas.microsoft.com/office/drawing/2014/main" id="{5573F0D3-BA73-4060-8D3B-07BEC55F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Freeform 49">
              <a:extLst>
                <a:ext uri="{FF2B5EF4-FFF2-40B4-BE49-F238E27FC236}">
                  <a16:creationId xmlns:a16="http://schemas.microsoft.com/office/drawing/2014/main" id="{5323672F-2475-40AC-8C0F-6CD7324B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Freeform 50">
              <a:extLst>
                <a:ext uri="{FF2B5EF4-FFF2-40B4-BE49-F238E27FC236}">
                  <a16:creationId xmlns:a16="http://schemas.microsoft.com/office/drawing/2014/main" id="{7B0EF5E8-887B-446C-9459-0707ECE3D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Freeform 51">
              <a:extLst>
                <a:ext uri="{FF2B5EF4-FFF2-40B4-BE49-F238E27FC236}">
                  <a16:creationId xmlns:a16="http://schemas.microsoft.com/office/drawing/2014/main" id="{29BE4652-0F1E-4519-8787-62EBB3D87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Freeform 52">
              <a:extLst>
                <a:ext uri="{FF2B5EF4-FFF2-40B4-BE49-F238E27FC236}">
                  <a16:creationId xmlns:a16="http://schemas.microsoft.com/office/drawing/2014/main" id="{4A268FBD-6879-416B-8AB0-73BF73637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Freeform 53">
              <a:extLst>
                <a:ext uri="{FF2B5EF4-FFF2-40B4-BE49-F238E27FC236}">
                  <a16:creationId xmlns:a16="http://schemas.microsoft.com/office/drawing/2014/main" id="{3D986CF2-B129-4550-A27B-8C82C9CAC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54">
              <a:extLst>
                <a:ext uri="{FF2B5EF4-FFF2-40B4-BE49-F238E27FC236}">
                  <a16:creationId xmlns:a16="http://schemas.microsoft.com/office/drawing/2014/main" id="{E340F934-32AF-4C03-9AFD-1D54DF4C1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55">
              <a:extLst>
                <a:ext uri="{FF2B5EF4-FFF2-40B4-BE49-F238E27FC236}">
                  <a16:creationId xmlns:a16="http://schemas.microsoft.com/office/drawing/2014/main" id="{0D58128A-77AD-4168-874A-4CADD56CC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56">
              <a:extLst>
                <a:ext uri="{FF2B5EF4-FFF2-40B4-BE49-F238E27FC236}">
                  <a16:creationId xmlns:a16="http://schemas.microsoft.com/office/drawing/2014/main" id="{1AA9BAAA-B13C-4A0A-BDED-AF91E061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Freeform 57">
              <a:extLst>
                <a:ext uri="{FF2B5EF4-FFF2-40B4-BE49-F238E27FC236}">
                  <a16:creationId xmlns:a16="http://schemas.microsoft.com/office/drawing/2014/main" id="{9FC52BEC-DF15-46FD-9B22-B3CF0A3F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Freeform 58">
              <a:extLst>
                <a:ext uri="{FF2B5EF4-FFF2-40B4-BE49-F238E27FC236}">
                  <a16:creationId xmlns:a16="http://schemas.microsoft.com/office/drawing/2014/main" id="{95ACC0BA-E65B-447A-B0FE-80BCFF4C3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7730324-3F9F-FE10-7172-B99CCA507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554" y="157519"/>
            <a:ext cx="2948240" cy="1478570"/>
          </a:xfrm>
        </p:spPr>
        <p:txBody>
          <a:bodyPr>
            <a:normAutofit/>
          </a:bodyPr>
          <a:lstStyle/>
          <a:p>
            <a:r>
              <a:rPr kumimoji="1" lang="en-GB" altLang="zh-CN" sz="3200" dirty="0"/>
              <a:t>Results</a:t>
            </a:r>
            <a:endParaRPr kumimoji="1" lang="zh-CN" altLang="en-US" sz="3200" dirty="0"/>
          </a:p>
        </p:txBody>
      </p:sp>
      <p:pic>
        <p:nvPicPr>
          <p:cNvPr id="17" name="图片 16" descr="图表, 直方图&#10;&#10;描述已自动生成">
            <a:extLst>
              <a:ext uri="{FF2B5EF4-FFF2-40B4-BE49-F238E27FC236}">
                <a16:creationId xmlns:a16="http://schemas.microsoft.com/office/drawing/2014/main" id="{74CEC1B9-93A4-8E45-98D8-92B13AB4A0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28" r="-2" b="-2"/>
          <a:stretch/>
        </p:blipFill>
        <p:spPr>
          <a:xfrm>
            <a:off x="985989" y="678328"/>
            <a:ext cx="5720065" cy="2593758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14" name="图片 13" descr="图表, 直方图&#10;&#10;描述已自动生成">
            <a:extLst>
              <a:ext uri="{FF2B5EF4-FFF2-40B4-BE49-F238E27FC236}">
                <a16:creationId xmlns:a16="http://schemas.microsoft.com/office/drawing/2014/main" id="{9CB8DE3E-A84F-21DE-CE6E-EDDCD8A09B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13" r="-2" b="-2"/>
          <a:stretch/>
        </p:blipFill>
        <p:spPr>
          <a:xfrm>
            <a:off x="975064" y="4021138"/>
            <a:ext cx="5676138" cy="254440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58B65E7-42FD-3BE2-C58C-9D07F3A4B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4636" y="1173161"/>
            <a:ext cx="4426505" cy="1535112"/>
          </a:xfrm>
        </p:spPr>
        <p:txBody>
          <a:bodyPr>
            <a:noAutofit/>
          </a:bodyPr>
          <a:lstStyle/>
          <a:p>
            <a:r>
              <a:rPr lang="en-US" sz="1800" dirty="0"/>
              <a:t>Return is not stable during training. Very high return initially but low return during learning. However, a clear trend in expected value exist. Also, the loss value converges over time.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9CECD47-BAAC-4DB7-9799-B92EA5BDB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2B5FFEC-000D-4A6E-A8E7-0549AD40B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22" name="Content Placeholder 23">
            <a:extLst>
              <a:ext uri="{FF2B5EF4-FFF2-40B4-BE49-F238E27FC236}">
                <a16:creationId xmlns:a16="http://schemas.microsoft.com/office/drawing/2014/main" id="{331A69D2-8EAA-D89A-BAF2-71E82FC71D35}"/>
              </a:ext>
            </a:extLst>
          </p:cNvPr>
          <p:cNvSpPr txBox="1">
            <a:spLocks/>
          </p:cNvSpPr>
          <p:nvPr/>
        </p:nvSpPr>
        <p:spPr>
          <a:xfrm>
            <a:off x="7701333" y="3754439"/>
            <a:ext cx="4426505" cy="153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Returns have an increasing trend over time, which is better than with a fix exploration rate. Loss is high at the beginning and decreases over time.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239BD5-53F9-2CD2-B238-555E286AEB44}"/>
              </a:ext>
            </a:extLst>
          </p:cNvPr>
          <p:cNvSpPr txBox="1"/>
          <p:nvPr/>
        </p:nvSpPr>
        <p:spPr>
          <a:xfrm>
            <a:off x="376941" y="223887"/>
            <a:ext cx="56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2000" b="1" dirty="0"/>
              <a:t>Result for fixed exploration rate in DQN</a:t>
            </a:r>
            <a:endParaRPr kumimoji="1" lang="zh-CN" altLang="en-US" sz="20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D9C3BF-3D61-AD22-8E8B-3D0D6B81D20D}"/>
              </a:ext>
            </a:extLst>
          </p:cNvPr>
          <p:cNvSpPr txBox="1"/>
          <p:nvPr/>
        </p:nvSpPr>
        <p:spPr>
          <a:xfrm>
            <a:off x="376941" y="3546476"/>
            <a:ext cx="6115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GB" altLang="zh-CN" sz="2000" b="1" dirty="0"/>
              <a:t>Result for Changing exploration rate in DQN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40916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FB1C6FC3-0FE6-4434-9E4B-EAFBA0A70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8" name="Rectangle 97">
              <a:extLst>
                <a:ext uri="{FF2B5EF4-FFF2-40B4-BE49-F238E27FC236}">
                  <a16:creationId xmlns:a16="http://schemas.microsoft.com/office/drawing/2014/main" id="{9156B579-F859-47C9-8CE6-6AA5A6D28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" name="Picture 2">
              <a:extLst>
                <a:ext uri="{FF2B5EF4-FFF2-40B4-BE49-F238E27FC236}">
                  <a16:creationId xmlns:a16="http://schemas.microsoft.com/office/drawing/2014/main" id="{5D373606-D644-43C0-8B02-C662AABC3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CF91339-3F26-4B01-8848-0F6E5575A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2" name="Rectangle 5">
              <a:extLst>
                <a:ext uri="{FF2B5EF4-FFF2-40B4-BE49-F238E27FC236}">
                  <a16:creationId xmlns:a16="http://schemas.microsoft.com/office/drawing/2014/main" id="{427B1D67-3EFB-4795-BC0A-61BC061C2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7571FBAA-7DDE-485C-BF13-85E6632D7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2C3516AC-3270-4ABA-A2BC-E8F32B8A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Rectangle 8">
              <a:extLst>
                <a:ext uri="{FF2B5EF4-FFF2-40B4-BE49-F238E27FC236}">
                  <a16:creationId xmlns:a16="http://schemas.microsoft.com/office/drawing/2014/main" id="{F5FA18A4-61A5-473D-AEC7-9E909F8C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C22DBFE3-3815-4E85-8A6B-9A0771223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B2F02F6C-35B9-40A1-ADD1-036A80BCF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B5C332AB-BA01-4BBD-A363-4F5835545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6E313214-2528-4C88-8226-BB2A2E13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id="{DF892018-DF6D-48D5-8AB7-5957595B5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id="{93A850A7-4500-4CC7-A5FD-A1FA7993E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id="{FACAA825-3475-43C7-ADCE-DB6FAADA5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00451685-350B-4B89-A512-13A23216B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id="{04A404C7-A995-4BE4-8673-CA014AE1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id="{0E534A8D-4535-4FED-B9CD-C0F0D6AF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id="{F0A1DEDA-0C4E-4927-BFAF-02516CF53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id="{B21E2F8B-1724-4328-B646-445DE4F1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id="{808DAA0B-E999-4DEC-BE7C-3F412C332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id="{EBCE22A2-2EE0-4E15-8505-600937FE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id="{4D772DD9-073C-47A0-ADB9-7D2CFAECF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" name="Freeform 24">
              <a:extLst>
                <a:ext uri="{FF2B5EF4-FFF2-40B4-BE49-F238E27FC236}">
                  <a16:creationId xmlns:a16="http://schemas.microsoft.com/office/drawing/2014/main" id="{5C0B35F2-7DE3-4A0C-8C50-DA08120A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" name="Freeform 25">
              <a:extLst>
                <a:ext uri="{FF2B5EF4-FFF2-40B4-BE49-F238E27FC236}">
                  <a16:creationId xmlns:a16="http://schemas.microsoft.com/office/drawing/2014/main" id="{F14C7442-00C7-49C1-AE8A-A719816AD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" name="Freeform 26">
              <a:extLst>
                <a:ext uri="{FF2B5EF4-FFF2-40B4-BE49-F238E27FC236}">
                  <a16:creationId xmlns:a16="http://schemas.microsoft.com/office/drawing/2014/main" id="{7CA8A798-2044-4FD0-8CBC-178C1BD8C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" name="Freeform 27">
              <a:extLst>
                <a:ext uri="{FF2B5EF4-FFF2-40B4-BE49-F238E27FC236}">
                  <a16:creationId xmlns:a16="http://schemas.microsoft.com/office/drawing/2014/main" id="{6F446AA7-D2E4-4DF2-BB12-AD2DCC8E4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" name="Freeform 28">
              <a:extLst>
                <a:ext uri="{FF2B5EF4-FFF2-40B4-BE49-F238E27FC236}">
                  <a16:creationId xmlns:a16="http://schemas.microsoft.com/office/drawing/2014/main" id="{C00BD973-DDA6-4969-BFBC-2910297E2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Freeform 29">
              <a:extLst>
                <a:ext uri="{FF2B5EF4-FFF2-40B4-BE49-F238E27FC236}">
                  <a16:creationId xmlns:a16="http://schemas.microsoft.com/office/drawing/2014/main" id="{05C12429-8F61-4D99-8793-3146BA57C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" name="Freeform 30">
              <a:extLst>
                <a:ext uri="{FF2B5EF4-FFF2-40B4-BE49-F238E27FC236}">
                  <a16:creationId xmlns:a16="http://schemas.microsoft.com/office/drawing/2014/main" id="{E461EF39-CD5C-4EB8-8D62-9E14932E6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" name="Freeform 31">
              <a:extLst>
                <a:ext uri="{FF2B5EF4-FFF2-40B4-BE49-F238E27FC236}">
                  <a16:creationId xmlns:a16="http://schemas.microsoft.com/office/drawing/2014/main" id="{93938A9D-031B-498C-AEE7-3D4A64AAD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" name="Freeform 32">
              <a:extLst>
                <a:ext uri="{FF2B5EF4-FFF2-40B4-BE49-F238E27FC236}">
                  <a16:creationId xmlns:a16="http://schemas.microsoft.com/office/drawing/2014/main" id="{3765635E-E9CA-438E-9AA1-5D5EFD497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Rectangle 33">
              <a:extLst>
                <a:ext uri="{FF2B5EF4-FFF2-40B4-BE49-F238E27FC236}">
                  <a16:creationId xmlns:a16="http://schemas.microsoft.com/office/drawing/2014/main" id="{21546E38-8BDD-49C3-B3AD-D4933FCBC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Freeform 34">
              <a:extLst>
                <a:ext uri="{FF2B5EF4-FFF2-40B4-BE49-F238E27FC236}">
                  <a16:creationId xmlns:a16="http://schemas.microsoft.com/office/drawing/2014/main" id="{6D89E49E-3AB6-4DC0-91E7-92EF1C6A87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Freeform 35">
              <a:extLst>
                <a:ext uri="{FF2B5EF4-FFF2-40B4-BE49-F238E27FC236}">
                  <a16:creationId xmlns:a16="http://schemas.microsoft.com/office/drawing/2014/main" id="{D1303FFC-7F2E-462B-B11D-86F3D81BF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Freeform 36">
              <a:extLst>
                <a:ext uri="{FF2B5EF4-FFF2-40B4-BE49-F238E27FC236}">
                  <a16:creationId xmlns:a16="http://schemas.microsoft.com/office/drawing/2014/main" id="{DE25E1F8-55DE-4DC5-81A4-37DA75E4E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Freeform 37">
              <a:extLst>
                <a:ext uri="{FF2B5EF4-FFF2-40B4-BE49-F238E27FC236}">
                  <a16:creationId xmlns:a16="http://schemas.microsoft.com/office/drawing/2014/main" id="{8CDED82A-A993-4523-9441-FCF49CB5D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" name="Freeform 38">
              <a:extLst>
                <a:ext uri="{FF2B5EF4-FFF2-40B4-BE49-F238E27FC236}">
                  <a16:creationId xmlns:a16="http://schemas.microsoft.com/office/drawing/2014/main" id="{C1AFE111-B375-493C-A21D-134FCBDBC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Freeform 39">
              <a:extLst>
                <a:ext uri="{FF2B5EF4-FFF2-40B4-BE49-F238E27FC236}">
                  <a16:creationId xmlns:a16="http://schemas.microsoft.com/office/drawing/2014/main" id="{037BF4E5-6D6E-482A-A24A-E320E1D0E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Freeform 40">
              <a:extLst>
                <a:ext uri="{FF2B5EF4-FFF2-40B4-BE49-F238E27FC236}">
                  <a16:creationId xmlns:a16="http://schemas.microsoft.com/office/drawing/2014/main" id="{38214D87-DD5D-4691-BF55-F27072701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" name="Freeform 41">
              <a:extLst>
                <a:ext uri="{FF2B5EF4-FFF2-40B4-BE49-F238E27FC236}">
                  <a16:creationId xmlns:a16="http://schemas.microsoft.com/office/drawing/2014/main" id="{6D3FBDE6-C313-4C44-B971-B34635468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Freeform 42">
              <a:extLst>
                <a:ext uri="{FF2B5EF4-FFF2-40B4-BE49-F238E27FC236}">
                  <a16:creationId xmlns:a16="http://schemas.microsoft.com/office/drawing/2014/main" id="{F528E702-4734-4CAB-97C7-737D868F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Freeform 43">
              <a:extLst>
                <a:ext uri="{FF2B5EF4-FFF2-40B4-BE49-F238E27FC236}">
                  <a16:creationId xmlns:a16="http://schemas.microsoft.com/office/drawing/2014/main" id="{88136305-A716-46EA-A45F-7787C694F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Freeform 44">
              <a:extLst>
                <a:ext uri="{FF2B5EF4-FFF2-40B4-BE49-F238E27FC236}">
                  <a16:creationId xmlns:a16="http://schemas.microsoft.com/office/drawing/2014/main" id="{4187204B-C8DD-44A6-AC1A-F21D18F6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Rectangle 45">
              <a:extLst>
                <a:ext uri="{FF2B5EF4-FFF2-40B4-BE49-F238E27FC236}">
                  <a16:creationId xmlns:a16="http://schemas.microsoft.com/office/drawing/2014/main" id="{6DD06B75-D598-40D9-B8BF-9721316E7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E8D513EA-D2F2-4B72-8C9F-0F2ADA523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Freeform 47">
              <a:extLst>
                <a:ext uri="{FF2B5EF4-FFF2-40B4-BE49-F238E27FC236}">
                  <a16:creationId xmlns:a16="http://schemas.microsoft.com/office/drawing/2014/main" id="{0D147329-C850-46D8-9986-D14AC9140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" name="Freeform 48">
              <a:extLst>
                <a:ext uri="{FF2B5EF4-FFF2-40B4-BE49-F238E27FC236}">
                  <a16:creationId xmlns:a16="http://schemas.microsoft.com/office/drawing/2014/main" id="{5573F0D3-BA73-4060-8D3B-07BEC55F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" name="Freeform 49">
              <a:extLst>
                <a:ext uri="{FF2B5EF4-FFF2-40B4-BE49-F238E27FC236}">
                  <a16:creationId xmlns:a16="http://schemas.microsoft.com/office/drawing/2014/main" id="{5323672F-2475-40AC-8C0F-6CD7324B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" name="Freeform 50">
              <a:extLst>
                <a:ext uri="{FF2B5EF4-FFF2-40B4-BE49-F238E27FC236}">
                  <a16:creationId xmlns:a16="http://schemas.microsoft.com/office/drawing/2014/main" id="{7B0EF5E8-887B-446C-9459-0707ECE3D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" name="Freeform 51">
              <a:extLst>
                <a:ext uri="{FF2B5EF4-FFF2-40B4-BE49-F238E27FC236}">
                  <a16:creationId xmlns:a16="http://schemas.microsoft.com/office/drawing/2014/main" id="{29BE4652-0F1E-4519-8787-62EBB3D87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" name="Freeform 52">
              <a:extLst>
                <a:ext uri="{FF2B5EF4-FFF2-40B4-BE49-F238E27FC236}">
                  <a16:creationId xmlns:a16="http://schemas.microsoft.com/office/drawing/2014/main" id="{4A268FBD-6879-416B-8AB0-73BF73637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" name="Freeform 53">
              <a:extLst>
                <a:ext uri="{FF2B5EF4-FFF2-40B4-BE49-F238E27FC236}">
                  <a16:creationId xmlns:a16="http://schemas.microsoft.com/office/drawing/2014/main" id="{3D986CF2-B129-4550-A27B-8C82C9CAC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" name="Freeform 54">
              <a:extLst>
                <a:ext uri="{FF2B5EF4-FFF2-40B4-BE49-F238E27FC236}">
                  <a16:creationId xmlns:a16="http://schemas.microsoft.com/office/drawing/2014/main" id="{E340F934-32AF-4C03-9AFD-1D54DF4C1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" name="Freeform 55">
              <a:extLst>
                <a:ext uri="{FF2B5EF4-FFF2-40B4-BE49-F238E27FC236}">
                  <a16:creationId xmlns:a16="http://schemas.microsoft.com/office/drawing/2014/main" id="{0D58128A-77AD-4168-874A-4CADD56CC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" name="Freeform 56">
              <a:extLst>
                <a:ext uri="{FF2B5EF4-FFF2-40B4-BE49-F238E27FC236}">
                  <a16:creationId xmlns:a16="http://schemas.microsoft.com/office/drawing/2014/main" id="{1AA9BAAA-B13C-4A0A-BDED-AF91E061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" name="Freeform 57">
              <a:extLst>
                <a:ext uri="{FF2B5EF4-FFF2-40B4-BE49-F238E27FC236}">
                  <a16:creationId xmlns:a16="http://schemas.microsoft.com/office/drawing/2014/main" id="{9FC52BEC-DF15-46FD-9B22-B3CF0A3F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" name="Freeform 58">
              <a:extLst>
                <a:ext uri="{FF2B5EF4-FFF2-40B4-BE49-F238E27FC236}">
                  <a16:creationId xmlns:a16="http://schemas.microsoft.com/office/drawing/2014/main" id="{95ACC0BA-E65B-447A-B0FE-80BCFF4C3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标题 1">
            <a:extLst>
              <a:ext uri="{FF2B5EF4-FFF2-40B4-BE49-F238E27FC236}">
                <a16:creationId xmlns:a16="http://schemas.microsoft.com/office/drawing/2014/main" id="{90851051-8BEA-4A60-2D6B-F73315F88C80}"/>
              </a:ext>
            </a:extLst>
          </p:cNvPr>
          <p:cNvSpPr txBox="1">
            <a:spLocks/>
          </p:cNvSpPr>
          <p:nvPr/>
        </p:nvSpPr>
        <p:spPr>
          <a:xfrm>
            <a:off x="8005385" y="180368"/>
            <a:ext cx="2948240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zh-CN" sz="3200" dirty="0"/>
              <a:t>Results</a:t>
            </a:r>
          </a:p>
        </p:txBody>
      </p:sp>
      <p:pic>
        <p:nvPicPr>
          <p:cNvPr id="14" name="内容占位符 13" descr="图表, 直方图&#10;&#10;描述已自动生成">
            <a:extLst>
              <a:ext uri="{FF2B5EF4-FFF2-40B4-BE49-F238E27FC236}">
                <a16:creationId xmlns:a16="http://schemas.microsoft.com/office/drawing/2014/main" id="{E9DFEF2F-7F87-2B63-217F-D1E45ACEF6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28" r="-2" b="-2"/>
          <a:stretch/>
        </p:blipFill>
        <p:spPr>
          <a:xfrm>
            <a:off x="980435" y="4021138"/>
            <a:ext cx="5700624" cy="2584942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17" name="内容占位符 16" descr="图表, 直方图&#10;&#10;描述已自动生成">
            <a:extLst>
              <a:ext uri="{FF2B5EF4-FFF2-40B4-BE49-F238E27FC236}">
                <a16:creationId xmlns:a16="http://schemas.microsoft.com/office/drawing/2014/main" id="{C770AE5E-368F-D2B8-C4CC-723DC05C62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13" r="-2" b="-2"/>
          <a:stretch/>
        </p:blipFill>
        <p:spPr>
          <a:xfrm>
            <a:off x="948624" y="697080"/>
            <a:ext cx="5746283" cy="2608060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9CECD47-BAAC-4DB7-9799-B92EA5BDB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2B5FFEC-000D-4A6E-A8E7-0549AD40B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22" name="内容占位符 21">
            <a:extLst>
              <a:ext uri="{FF2B5EF4-FFF2-40B4-BE49-F238E27FC236}">
                <a16:creationId xmlns:a16="http://schemas.microsoft.com/office/drawing/2014/main" id="{2DC57B9D-1717-5858-8125-9CA4F53B8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398424" y="1382713"/>
            <a:ext cx="4269796" cy="4408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E8BA230-90B1-198A-DFEE-35C24299CBF8}"/>
              </a:ext>
            </a:extLst>
          </p:cNvPr>
          <p:cNvSpPr txBox="1"/>
          <p:nvPr/>
        </p:nvSpPr>
        <p:spPr>
          <a:xfrm>
            <a:off x="7810871" y="3688567"/>
            <a:ext cx="41015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GB" altLang="zh-CN" sz="2000" dirty="0"/>
              <a:t>After applying PER, DQN with changing exploration rate has a better return over time –  convergence can be seen earlier. 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5F0E5E2-0E78-5C33-DAEB-64522AA7E9B5}"/>
              </a:ext>
            </a:extLst>
          </p:cNvPr>
          <p:cNvSpPr txBox="1"/>
          <p:nvPr/>
        </p:nvSpPr>
        <p:spPr>
          <a:xfrm>
            <a:off x="7792940" y="1300760"/>
            <a:ext cx="41908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GB" altLang="zh-CN" sz="2000" dirty="0"/>
              <a:t>For fixed exploration rate, rewards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still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fluctuate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over time. An overall increasing trend can be seen from expected Q values.</a:t>
            </a:r>
            <a:endParaRPr kumimoji="1"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38F7AE-EBF3-8081-321C-9FA433E05B16}"/>
              </a:ext>
            </a:extLst>
          </p:cNvPr>
          <p:cNvSpPr txBox="1"/>
          <p:nvPr/>
        </p:nvSpPr>
        <p:spPr>
          <a:xfrm>
            <a:off x="372340" y="3546933"/>
            <a:ext cx="93560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GB" altLang="zh-CN" sz="2000" b="1" dirty="0"/>
              <a:t>Changing exploration rate with prioritised experience replay</a:t>
            </a:r>
            <a:endParaRPr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2344D7-0C0A-BBB2-2D75-80FBAAED32B6}"/>
              </a:ext>
            </a:extLst>
          </p:cNvPr>
          <p:cNvSpPr txBox="1"/>
          <p:nvPr/>
        </p:nvSpPr>
        <p:spPr>
          <a:xfrm>
            <a:off x="372340" y="215644"/>
            <a:ext cx="7636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GB" altLang="zh-CN" sz="2000" b="1" dirty="0"/>
              <a:t>Fixed exploration rate with prioritised experience replay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0401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3">
            <a:extLst>
              <a:ext uri="{FF2B5EF4-FFF2-40B4-BE49-F238E27FC236}">
                <a16:creationId xmlns:a16="http://schemas.microsoft.com/office/drawing/2014/main" id="{FB1C6FC3-0FE6-4434-9E4B-EAFBA0A70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9156B579-F859-47C9-8CE6-6AA5A6D28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5D373606-D644-43C0-8B02-C662AABC3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F91339-3F26-4B01-8848-0F6E5575A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427B1D67-3EFB-4795-BC0A-61BC061C2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7571FBAA-7DDE-485C-BF13-85E6632D7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2C3516AC-3270-4ABA-A2BC-E8F32B8A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F5FA18A4-61A5-473D-AEC7-9E909F8C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22DBFE3-3815-4E85-8A6B-9A0771223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2F02F6C-35B9-40A1-ADD1-036A80BCF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B5C332AB-BA01-4BBD-A363-4F5835545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E313214-2528-4C88-8226-BB2A2E13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DF892018-DF6D-48D5-8AB7-5957595B5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93A850A7-4500-4CC7-A5FD-A1FA7993E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FACAA825-3475-43C7-ADCE-DB6FAADA5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00451685-350B-4B89-A512-13A23216B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04A404C7-A995-4BE4-8673-CA014AE1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0E534A8D-4535-4FED-B9CD-C0F0D6AF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F0A1DEDA-0C4E-4927-BFAF-02516CF53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21E2F8B-1724-4328-B646-445DE4F1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808DAA0B-E999-4DEC-BE7C-3F412C332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EBCE22A2-2EE0-4E15-8505-600937FE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4D772DD9-073C-47A0-ADB9-7D2CFAECF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5C0B35F2-7DE3-4A0C-8C50-DA08120A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F14C7442-00C7-49C1-AE8A-A719816AD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7CA8A798-2044-4FD0-8CBC-178C1BD8C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6F446AA7-D2E4-4DF2-BB12-AD2DCC8E4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C00BD973-DDA6-4969-BFBC-2910297E2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05C12429-8F61-4D99-8793-3146BA57C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E461EF39-CD5C-4EB8-8D62-9E14932E6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93938A9D-031B-498C-AEE7-3D4A64AAD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3765635E-E9CA-438E-9AA1-5D5EFD497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21546E38-8BDD-49C3-B3AD-D4933FCBC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6D89E49E-3AB6-4DC0-91E7-92EF1C6A87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D1303FFC-7F2E-462B-B11D-86F3D81BF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DE25E1F8-55DE-4DC5-81A4-37DA75E4E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8CDED82A-A993-4523-9441-FCF49CB5D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C1AFE111-B375-493C-A21D-134FCBDBC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037BF4E5-6D6E-482A-A24A-E320E1D0E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38214D87-DD5D-4691-BF55-F27072701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6D3FBDE6-C313-4C44-B971-B34635468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F528E702-4734-4CAB-97C7-737D868F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8136305-A716-46EA-A45F-7787C694F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4187204B-C8DD-44A6-AC1A-F21D18F6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6DD06B75-D598-40D9-B8BF-9721316E7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E8D513EA-D2F2-4B72-8C9F-0F2ADA523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0D147329-C850-46D8-9986-D14AC9140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5573F0D3-BA73-4060-8D3B-07BEC55F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5323672F-2475-40AC-8C0F-6CD7324B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7B0EF5E8-887B-446C-9459-0707ECE3D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29BE4652-0F1E-4519-8787-62EBB3D87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4A268FBD-6879-416B-8AB0-73BF73637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3D986CF2-B129-4550-A27B-8C82C9CAC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E340F934-32AF-4C03-9AFD-1D54DF4C1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0D58128A-77AD-4168-874A-4CADD56CC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1AA9BAAA-B13C-4A0A-BDED-AF91E061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9FC52BEC-DF15-46FD-9B22-B3CF0A3F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95ACC0BA-E65B-447A-B0FE-80BCFF4C3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B233BA2-FDC8-ACED-9C72-3008FD7D0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6100" y="311584"/>
            <a:ext cx="3570670" cy="1478570"/>
          </a:xfrm>
        </p:spPr>
        <p:txBody>
          <a:bodyPr>
            <a:normAutofit/>
          </a:bodyPr>
          <a:lstStyle/>
          <a:p>
            <a:r>
              <a:rPr kumimoji="1" lang="en-GB" altLang="zh-CN" sz="3200" dirty="0"/>
              <a:t>Result with different models</a:t>
            </a:r>
            <a:endParaRPr kumimoji="1" lang="zh-CN" altLang="en-US" sz="3200" dirty="0"/>
          </a:p>
        </p:txBody>
      </p:sp>
      <p:pic>
        <p:nvPicPr>
          <p:cNvPr id="7" name="图片 6" descr="图表, 直方图&#10;&#10;描述已自动生成">
            <a:extLst>
              <a:ext uri="{FF2B5EF4-FFF2-40B4-BE49-F238E27FC236}">
                <a16:creationId xmlns:a16="http://schemas.microsoft.com/office/drawing/2014/main" id="{6336F0DD-4276-2709-3EBB-3E358BEA3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28" r="-2" b="-2"/>
          <a:stretch/>
        </p:blipFill>
        <p:spPr>
          <a:xfrm>
            <a:off x="977708" y="713573"/>
            <a:ext cx="5780650" cy="2578635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内容占位符 4" descr="图表, 直方图&#10;&#10;描述已自动生成">
            <a:extLst>
              <a:ext uri="{FF2B5EF4-FFF2-40B4-BE49-F238E27FC236}">
                <a16:creationId xmlns:a16="http://schemas.microsoft.com/office/drawing/2014/main" id="{90AEFBDD-A852-526A-F4F9-0EFAD9CAFF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13" r="-2" b="-2"/>
          <a:stretch/>
        </p:blipFill>
        <p:spPr>
          <a:xfrm>
            <a:off x="977053" y="4007516"/>
            <a:ext cx="5771778" cy="2619631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6E154D-4918-D980-C0FC-39C137BB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4070" y="1563688"/>
            <a:ext cx="3423785" cy="44902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DQN model works better than greedy algorithm, with higher returns over time and more convergence. A better trend can be seen from the expected Q values plot.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500" dirty="0"/>
          </a:p>
          <a:p>
            <a:pPr>
              <a:lnSpc>
                <a:spcPct val="110000"/>
              </a:lnSpc>
            </a:pPr>
            <a:r>
              <a:rPr lang="en-US" sz="1800" dirty="0"/>
              <a:t>Greedy algorithm also works with increasing return but not stable during learning.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Cannot see expected Q values from plot</a:t>
            </a:r>
            <a:r>
              <a:rPr lang="en-GB" sz="1800" dirty="0"/>
              <a:t>.</a:t>
            </a:r>
            <a:endParaRPr lang="en-US" sz="1800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9CECD47-BAAC-4DB7-9799-B92EA5BDB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2B5FFEC-000D-4A6E-A8E7-0549AD40B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CA67D111-522B-B215-D3F3-26B546EB6071}"/>
              </a:ext>
            </a:extLst>
          </p:cNvPr>
          <p:cNvSpPr txBox="1"/>
          <p:nvPr/>
        </p:nvSpPr>
        <p:spPr>
          <a:xfrm>
            <a:off x="368637" y="3553660"/>
            <a:ext cx="6115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GB" altLang="zh-CN" sz="2000" b="1" dirty="0"/>
              <a:t>Result for greedy algorithm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1C3DAA-037C-1D57-9490-05FDE40068AC}"/>
              </a:ext>
            </a:extLst>
          </p:cNvPr>
          <p:cNvSpPr txBox="1"/>
          <p:nvPr/>
        </p:nvSpPr>
        <p:spPr>
          <a:xfrm>
            <a:off x="379443" y="221853"/>
            <a:ext cx="6115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GB" altLang="zh-CN" sz="2000" b="1" dirty="0"/>
              <a:t>Result for DQN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680186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15173</TotalTime>
  <Words>956</Words>
  <Application>Microsoft Macintosh PowerPoint</Application>
  <PresentationFormat>宽屏</PresentationFormat>
  <Paragraphs>89</Paragraphs>
  <Slides>12</Slides>
  <Notes>9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CMR10</vt:lpstr>
      <vt:lpstr>Google Sans</vt:lpstr>
      <vt:lpstr>DengXian</vt:lpstr>
      <vt:lpstr>DengXian</vt:lpstr>
      <vt:lpstr>Arial</vt:lpstr>
      <vt:lpstr>Cambria Math</vt:lpstr>
      <vt:lpstr>Lucida Grande</vt:lpstr>
      <vt:lpstr>Tw Cen MT</vt:lpstr>
      <vt:lpstr>电路</vt:lpstr>
      <vt:lpstr>Reinforcement learning for adaptive traffic light</vt:lpstr>
      <vt:lpstr>Why this Topic?</vt:lpstr>
      <vt:lpstr>How Reinforcement Learning works</vt:lpstr>
      <vt:lpstr>PowerPoint 演示文稿</vt:lpstr>
      <vt:lpstr>Environment/reward function [1]</vt:lpstr>
      <vt:lpstr>Training Period</vt:lpstr>
      <vt:lpstr>Results</vt:lpstr>
      <vt:lpstr>PowerPoint 演示文稿</vt:lpstr>
      <vt:lpstr>Result with different models</vt:lpstr>
      <vt:lpstr>Limitation</vt:lpstr>
      <vt:lpstr>Project Management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for adaptive traffic light</dc:title>
  <dc:creator>YU, YANLIN (UG)</dc:creator>
  <cp:lastModifiedBy>YU, YANLIN (UG)</cp:lastModifiedBy>
  <cp:revision>13</cp:revision>
  <dcterms:created xsi:type="dcterms:W3CDTF">2024-02-14T18:19:22Z</dcterms:created>
  <dcterms:modified xsi:type="dcterms:W3CDTF">2024-03-05T17:41:10Z</dcterms:modified>
</cp:coreProperties>
</file>